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7" r:id="rId4"/>
  </p:sldMasterIdLst>
  <p:notesMasterIdLst>
    <p:notesMasterId r:id="rId19"/>
  </p:notesMasterIdLst>
  <p:handoutMasterIdLst>
    <p:handoutMasterId r:id="rId20"/>
  </p:handoutMasterIdLst>
  <p:sldIdLst>
    <p:sldId id="259" r:id="rId5"/>
    <p:sldId id="261" r:id="rId6"/>
    <p:sldId id="274" r:id="rId7"/>
    <p:sldId id="275" r:id="rId8"/>
    <p:sldId id="262" r:id="rId9"/>
    <p:sldId id="271" r:id="rId10"/>
    <p:sldId id="276" r:id="rId11"/>
    <p:sldId id="263" r:id="rId12"/>
    <p:sldId id="277" r:id="rId13"/>
    <p:sldId id="278" r:id="rId14"/>
    <p:sldId id="279" r:id="rId15"/>
    <p:sldId id="280" r:id="rId16"/>
    <p:sldId id="272" r:id="rId17"/>
    <p:sldId id="273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188" autoAdjust="0"/>
    <p:restoredTop sz="94660"/>
  </p:normalViewPr>
  <p:slideViewPr>
    <p:cSldViewPr snapToGrid="0">
      <p:cViewPr>
        <p:scale>
          <a:sx n="107" d="100"/>
          <a:sy n="107" d="100"/>
        </p:scale>
        <p:origin x="-96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9" d="100"/>
          <a:sy n="99" d="100"/>
        </p:scale>
        <p:origin x="357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3544756-F7E5-4023-8BB5-5A665E97EB2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78A55F4-EAC1-4CD9-9281-A03D12C8B9E4}">
      <dgm:prSet/>
      <dgm:spPr/>
      <dgm:t>
        <a:bodyPr/>
        <a:lstStyle/>
        <a:p>
          <a:pPr algn="just"/>
          <a:r>
            <a:rPr lang="ru-RU" dirty="0"/>
            <a:t>- нормализовали психологическое состояние, сняли эмоциональное напряжение, получили социально – психологическую поддержку; </a:t>
          </a:r>
          <a:endParaRPr lang="en-US" dirty="0"/>
        </a:p>
      </dgm:t>
    </dgm:pt>
    <dgm:pt modelId="{D41A3F92-F8DF-457C-B61D-96B87004FE54}" type="parTrans" cxnId="{4F6DE11E-1528-429F-9306-420D7B9AD097}">
      <dgm:prSet/>
      <dgm:spPr/>
      <dgm:t>
        <a:bodyPr/>
        <a:lstStyle/>
        <a:p>
          <a:endParaRPr lang="en-US"/>
        </a:p>
      </dgm:t>
    </dgm:pt>
    <dgm:pt modelId="{7B27C7F7-8048-4341-9C4E-2A7DD79826F0}" type="sibTrans" cxnId="{4F6DE11E-1528-429F-9306-420D7B9AD097}">
      <dgm:prSet/>
      <dgm:spPr/>
      <dgm:t>
        <a:bodyPr/>
        <a:lstStyle/>
        <a:p>
          <a:endParaRPr lang="en-US"/>
        </a:p>
      </dgm:t>
    </dgm:pt>
    <dgm:pt modelId="{7FFD98CD-2AB9-4234-93EF-EF140C977C12}">
      <dgm:prSet/>
      <dgm:spPr/>
      <dgm:t>
        <a:bodyPr/>
        <a:lstStyle/>
        <a:p>
          <a:pPr algn="just"/>
          <a:r>
            <a:rPr lang="ru-RU" dirty="0"/>
            <a:t>- наладили конструктивное взаимодействие с ближайшими родственниками и друзьями, способными оказать им помощь в решении жизненных проблем;</a:t>
          </a:r>
          <a:endParaRPr lang="en-US" dirty="0"/>
        </a:p>
      </dgm:t>
    </dgm:pt>
    <dgm:pt modelId="{C16C4F04-4D07-47C3-BFC7-3231BE473175}" type="parTrans" cxnId="{6727B84E-5426-4E5A-9704-08B753F0B95E}">
      <dgm:prSet/>
      <dgm:spPr/>
      <dgm:t>
        <a:bodyPr/>
        <a:lstStyle/>
        <a:p>
          <a:endParaRPr lang="en-US"/>
        </a:p>
      </dgm:t>
    </dgm:pt>
    <dgm:pt modelId="{B80BA0A1-9DA8-4402-809F-3DB09AA0C520}" type="sibTrans" cxnId="{6727B84E-5426-4E5A-9704-08B753F0B95E}">
      <dgm:prSet/>
      <dgm:spPr/>
      <dgm:t>
        <a:bodyPr/>
        <a:lstStyle/>
        <a:p>
          <a:endParaRPr lang="en-US"/>
        </a:p>
      </dgm:t>
    </dgm:pt>
    <dgm:pt modelId="{A1C752E8-82AE-4BF0-BE29-91DD4EABB36B}">
      <dgm:prSet/>
      <dgm:spPr/>
      <dgm:t>
        <a:bodyPr/>
        <a:lstStyle/>
        <a:p>
          <a:pPr algn="just"/>
          <a:r>
            <a:rPr lang="ru-RU" dirty="0"/>
            <a:t>- приняли решение сохранить беременность и забрать ребенка в семью;</a:t>
          </a:r>
          <a:endParaRPr lang="en-US" dirty="0"/>
        </a:p>
      </dgm:t>
    </dgm:pt>
    <dgm:pt modelId="{5EFC37BB-05C5-47AA-9FBF-C9731CC74DD6}" type="parTrans" cxnId="{8474980E-205E-4937-BCA3-4B5E11290290}">
      <dgm:prSet/>
      <dgm:spPr/>
      <dgm:t>
        <a:bodyPr/>
        <a:lstStyle/>
        <a:p>
          <a:endParaRPr lang="en-US"/>
        </a:p>
      </dgm:t>
    </dgm:pt>
    <dgm:pt modelId="{881B27A4-8711-40A1-9A82-F76279F930AE}" type="sibTrans" cxnId="{8474980E-205E-4937-BCA3-4B5E11290290}">
      <dgm:prSet/>
      <dgm:spPr/>
      <dgm:t>
        <a:bodyPr/>
        <a:lstStyle/>
        <a:p>
          <a:endParaRPr lang="en-US"/>
        </a:p>
      </dgm:t>
    </dgm:pt>
    <dgm:pt modelId="{4A64D577-9077-4ECD-B331-C210827B3F38}">
      <dgm:prSet/>
      <dgm:spPr/>
      <dgm:t>
        <a:bodyPr/>
        <a:lstStyle/>
        <a:p>
          <a:pPr algn="just"/>
          <a:r>
            <a:rPr lang="ru-RU" dirty="0"/>
            <a:t>- овладели новыми знаниями, умениями, навыками которые помогают им самостоятельно решать свои жизненные проблемы;</a:t>
          </a:r>
          <a:endParaRPr lang="en-US" dirty="0"/>
        </a:p>
      </dgm:t>
    </dgm:pt>
    <dgm:pt modelId="{552789E5-415D-46D2-A046-BAC9D405CFFD}" type="parTrans" cxnId="{B0253ECB-B75D-4B1E-86FC-0A42FBC6BD2C}">
      <dgm:prSet/>
      <dgm:spPr/>
      <dgm:t>
        <a:bodyPr/>
        <a:lstStyle/>
        <a:p>
          <a:endParaRPr lang="en-US"/>
        </a:p>
      </dgm:t>
    </dgm:pt>
    <dgm:pt modelId="{EDB39251-3E92-4B0A-8D85-C36B8CAE340A}" type="sibTrans" cxnId="{B0253ECB-B75D-4B1E-86FC-0A42FBC6BD2C}">
      <dgm:prSet/>
      <dgm:spPr/>
      <dgm:t>
        <a:bodyPr/>
        <a:lstStyle/>
        <a:p>
          <a:endParaRPr lang="en-US"/>
        </a:p>
      </dgm:t>
    </dgm:pt>
    <dgm:pt modelId="{87A1B483-8AB0-4BB2-95F4-D11081A37D0A}">
      <dgm:prSet/>
      <dgm:spPr/>
      <dgm:t>
        <a:bodyPr/>
        <a:lstStyle/>
        <a:p>
          <a:pPr algn="just"/>
          <a:r>
            <a:rPr lang="ru-RU" dirty="0"/>
            <a:t>-  повысили родительскую ответственность к рождению и воспитанию ребенка, к достойному преодолению проблем;</a:t>
          </a:r>
          <a:endParaRPr lang="en-US" dirty="0"/>
        </a:p>
      </dgm:t>
    </dgm:pt>
    <dgm:pt modelId="{5D520580-5486-45BA-9619-CEB0724D07C8}" type="parTrans" cxnId="{F2A17FE0-6797-4061-A26A-BF2FF21339A1}">
      <dgm:prSet/>
      <dgm:spPr/>
      <dgm:t>
        <a:bodyPr/>
        <a:lstStyle/>
        <a:p>
          <a:endParaRPr lang="en-US"/>
        </a:p>
      </dgm:t>
    </dgm:pt>
    <dgm:pt modelId="{D20DDD59-68AC-4104-B47B-947C642EEF48}" type="sibTrans" cxnId="{F2A17FE0-6797-4061-A26A-BF2FF21339A1}">
      <dgm:prSet/>
      <dgm:spPr/>
      <dgm:t>
        <a:bodyPr/>
        <a:lstStyle/>
        <a:p>
          <a:endParaRPr lang="en-US"/>
        </a:p>
      </dgm:t>
    </dgm:pt>
    <dgm:pt modelId="{9E5F3638-3B2E-4046-8812-711407422519}">
      <dgm:prSet/>
      <dgm:spPr/>
      <dgm:t>
        <a:bodyPr/>
        <a:lstStyle/>
        <a:p>
          <a:pPr algn="just"/>
          <a:r>
            <a:rPr lang="ru-RU" dirty="0"/>
            <a:t>- повысили уровень правовой грамотности, оформили пособия, получили необходимые  льготы;</a:t>
          </a:r>
          <a:endParaRPr lang="en-US" dirty="0"/>
        </a:p>
      </dgm:t>
    </dgm:pt>
    <dgm:pt modelId="{9D0350F5-A683-4459-9BA0-439E85254B19}" type="parTrans" cxnId="{F2B99C24-DCDF-4DDB-82A2-594B3D3955CA}">
      <dgm:prSet/>
      <dgm:spPr/>
      <dgm:t>
        <a:bodyPr/>
        <a:lstStyle/>
        <a:p>
          <a:endParaRPr lang="en-US"/>
        </a:p>
      </dgm:t>
    </dgm:pt>
    <dgm:pt modelId="{F9192763-1015-40AC-B1A1-7A584BBF87D1}" type="sibTrans" cxnId="{F2B99C24-DCDF-4DDB-82A2-594B3D3955CA}">
      <dgm:prSet/>
      <dgm:spPr/>
      <dgm:t>
        <a:bodyPr/>
        <a:lstStyle/>
        <a:p>
          <a:endParaRPr lang="en-US"/>
        </a:p>
      </dgm:t>
    </dgm:pt>
    <dgm:pt modelId="{25FE2DE1-8EA4-471B-B82D-2577F03BE8CB}">
      <dgm:prSet/>
      <dgm:spPr/>
      <dgm:t>
        <a:bodyPr/>
        <a:lstStyle/>
        <a:p>
          <a:pPr algn="just"/>
          <a:r>
            <a:rPr lang="ru-RU" dirty="0"/>
            <a:t>- продолжили обучение в общеобразовательных и профессиональных 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учебных</a:t>
          </a:r>
          <a:r>
            <a:rPr lang="ru-RU" dirty="0"/>
            <a:t> заведениях по индивидуальному плану.</a:t>
          </a:r>
          <a:endParaRPr lang="en-US" dirty="0"/>
        </a:p>
      </dgm:t>
    </dgm:pt>
    <dgm:pt modelId="{B32CB1E1-B554-4D5F-8AB2-5EDC556E801D}" type="parTrans" cxnId="{CEF8CF94-7480-4044-AEC3-36CA6D63E695}">
      <dgm:prSet/>
      <dgm:spPr/>
      <dgm:t>
        <a:bodyPr/>
        <a:lstStyle/>
        <a:p>
          <a:endParaRPr lang="en-US"/>
        </a:p>
      </dgm:t>
    </dgm:pt>
    <dgm:pt modelId="{2DD19C77-47E3-487B-9EE8-C28085C4A493}" type="sibTrans" cxnId="{CEF8CF94-7480-4044-AEC3-36CA6D63E695}">
      <dgm:prSet/>
      <dgm:spPr/>
      <dgm:t>
        <a:bodyPr/>
        <a:lstStyle/>
        <a:p>
          <a:endParaRPr lang="en-US"/>
        </a:p>
      </dgm:t>
    </dgm:pt>
    <dgm:pt modelId="{AC6535D2-71C8-4A53-A052-0BC13255A49A}" type="pres">
      <dgm:prSet presAssocID="{03544756-F7E5-4023-8BB5-5A665E97EB2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7BAAA80-2CD0-4592-912E-1EF177162074}" type="pres">
      <dgm:prSet presAssocID="{D78A55F4-EAC1-4CD9-9281-A03D12C8B9E4}" presName="parentText" presStyleLbl="node1" presStyleIdx="0" presStyleCnt="7" custLinFactNeighborY="-5879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C541FC-30CA-448B-95A6-4262D9073647}" type="pres">
      <dgm:prSet presAssocID="{7B27C7F7-8048-4341-9C4E-2A7DD79826F0}" presName="spacer" presStyleCnt="0"/>
      <dgm:spPr/>
    </dgm:pt>
    <dgm:pt modelId="{CCC663E2-B719-45B3-B0FC-7487BA3A4BAD}" type="pres">
      <dgm:prSet presAssocID="{7FFD98CD-2AB9-4234-93EF-EF140C977C12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0E2898-CF97-49FA-83AA-A8139C6989BA}" type="pres">
      <dgm:prSet presAssocID="{B80BA0A1-9DA8-4402-809F-3DB09AA0C520}" presName="spacer" presStyleCnt="0"/>
      <dgm:spPr/>
    </dgm:pt>
    <dgm:pt modelId="{256AC84B-CF25-4717-A725-846CC7C901A9}" type="pres">
      <dgm:prSet presAssocID="{A1C752E8-82AE-4BF0-BE29-91DD4EABB36B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4BC8F0-204C-492D-902D-4D5B5CF1AADF}" type="pres">
      <dgm:prSet presAssocID="{881B27A4-8711-40A1-9A82-F76279F930AE}" presName="spacer" presStyleCnt="0"/>
      <dgm:spPr/>
    </dgm:pt>
    <dgm:pt modelId="{3CC88AA1-8E52-4F51-9BD7-ACA33DEE74F1}" type="pres">
      <dgm:prSet presAssocID="{4A64D577-9077-4ECD-B331-C210827B3F38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B17D62-91D7-464E-B7CC-B19DA810854E}" type="pres">
      <dgm:prSet presAssocID="{EDB39251-3E92-4B0A-8D85-C36B8CAE340A}" presName="spacer" presStyleCnt="0"/>
      <dgm:spPr/>
    </dgm:pt>
    <dgm:pt modelId="{2804F6D9-745F-4207-A122-60E4883A4EEC}" type="pres">
      <dgm:prSet presAssocID="{87A1B483-8AB0-4BB2-95F4-D11081A37D0A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125013-DFB5-49ED-9AB1-6867A07E7C77}" type="pres">
      <dgm:prSet presAssocID="{D20DDD59-68AC-4104-B47B-947C642EEF48}" presName="spacer" presStyleCnt="0"/>
      <dgm:spPr/>
    </dgm:pt>
    <dgm:pt modelId="{1656AF23-723A-430B-AA7B-D5D2709E030D}" type="pres">
      <dgm:prSet presAssocID="{9E5F3638-3B2E-4046-8812-711407422519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B352BB-542A-4320-B8D2-62FF8597C427}" type="pres">
      <dgm:prSet presAssocID="{F9192763-1015-40AC-B1A1-7A584BBF87D1}" presName="spacer" presStyleCnt="0"/>
      <dgm:spPr/>
    </dgm:pt>
    <dgm:pt modelId="{AF91350F-7BC9-48DB-A2B7-EEE002E19F03}" type="pres">
      <dgm:prSet presAssocID="{25FE2DE1-8EA4-471B-B82D-2577F03BE8CB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7D61DA2-C66B-444D-986C-D2213215B212}" type="presOf" srcId="{9E5F3638-3B2E-4046-8812-711407422519}" destId="{1656AF23-723A-430B-AA7B-D5D2709E030D}" srcOrd="0" destOrd="0" presId="urn:microsoft.com/office/officeart/2005/8/layout/vList2"/>
    <dgm:cxn modelId="{F2A17FE0-6797-4061-A26A-BF2FF21339A1}" srcId="{03544756-F7E5-4023-8BB5-5A665E97EB2C}" destId="{87A1B483-8AB0-4BB2-95F4-D11081A37D0A}" srcOrd="4" destOrd="0" parTransId="{5D520580-5486-45BA-9619-CEB0724D07C8}" sibTransId="{D20DDD59-68AC-4104-B47B-947C642EEF48}"/>
    <dgm:cxn modelId="{6E89F9CB-A542-4111-9F8C-4C18452EE54D}" type="presOf" srcId="{03544756-F7E5-4023-8BB5-5A665E97EB2C}" destId="{AC6535D2-71C8-4A53-A052-0BC13255A49A}" srcOrd="0" destOrd="0" presId="urn:microsoft.com/office/officeart/2005/8/layout/vList2"/>
    <dgm:cxn modelId="{8474980E-205E-4937-BCA3-4B5E11290290}" srcId="{03544756-F7E5-4023-8BB5-5A665E97EB2C}" destId="{A1C752E8-82AE-4BF0-BE29-91DD4EABB36B}" srcOrd="2" destOrd="0" parTransId="{5EFC37BB-05C5-47AA-9FBF-C9731CC74DD6}" sibTransId="{881B27A4-8711-40A1-9A82-F76279F930AE}"/>
    <dgm:cxn modelId="{B0253ECB-B75D-4B1E-86FC-0A42FBC6BD2C}" srcId="{03544756-F7E5-4023-8BB5-5A665E97EB2C}" destId="{4A64D577-9077-4ECD-B331-C210827B3F38}" srcOrd="3" destOrd="0" parTransId="{552789E5-415D-46D2-A046-BAC9D405CFFD}" sibTransId="{EDB39251-3E92-4B0A-8D85-C36B8CAE340A}"/>
    <dgm:cxn modelId="{CEF8CF94-7480-4044-AEC3-36CA6D63E695}" srcId="{03544756-F7E5-4023-8BB5-5A665E97EB2C}" destId="{25FE2DE1-8EA4-471B-B82D-2577F03BE8CB}" srcOrd="6" destOrd="0" parTransId="{B32CB1E1-B554-4D5F-8AB2-5EDC556E801D}" sibTransId="{2DD19C77-47E3-487B-9EE8-C28085C4A493}"/>
    <dgm:cxn modelId="{989037D9-B12F-4EA0-AEF1-F95CCD6C1150}" type="presOf" srcId="{25FE2DE1-8EA4-471B-B82D-2577F03BE8CB}" destId="{AF91350F-7BC9-48DB-A2B7-EEE002E19F03}" srcOrd="0" destOrd="0" presId="urn:microsoft.com/office/officeart/2005/8/layout/vList2"/>
    <dgm:cxn modelId="{00B3A720-7EB6-4B13-AB36-168B83AFBB46}" type="presOf" srcId="{A1C752E8-82AE-4BF0-BE29-91DD4EABB36B}" destId="{256AC84B-CF25-4717-A725-846CC7C901A9}" srcOrd="0" destOrd="0" presId="urn:microsoft.com/office/officeart/2005/8/layout/vList2"/>
    <dgm:cxn modelId="{0E6845A4-DB28-4430-BD16-96302133FDD1}" type="presOf" srcId="{4A64D577-9077-4ECD-B331-C210827B3F38}" destId="{3CC88AA1-8E52-4F51-9BD7-ACA33DEE74F1}" srcOrd="0" destOrd="0" presId="urn:microsoft.com/office/officeart/2005/8/layout/vList2"/>
    <dgm:cxn modelId="{4F6DE11E-1528-429F-9306-420D7B9AD097}" srcId="{03544756-F7E5-4023-8BB5-5A665E97EB2C}" destId="{D78A55F4-EAC1-4CD9-9281-A03D12C8B9E4}" srcOrd="0" destOrd="0" parTransId="{D41A3F92-F8DF-457C-B61D-96B87004FE54}" sibTransId="{7B27C7F7-8048-4341-9C4E-2A7DD79826F0}"/>
    <dgm:cxn modelId="{7F51B70D-67D1-482A-A551-5AEFA577EEC5}" type="presOf" srcId="{87A1B483-8AB0-4BB2-95F4-D11081A37D0A}" destId="{2804F6D9-745F-4207-A122-60E4883A4EEC}" srcOrd="0" destOrd="0" presId="urn:microsoft.com/office/officeart/2005/8/layout/vList2"/>
    <dgm:cxn modelId="{6727B84E-5426-4E5A-9704-08B753F0B95E}" srcId="{03544756-F7E5-4023-8BB5-5A665E97EB2C}" destId="{7FFD98CD-2AB9-4234-93EF-EF140C977C12}" srcOrd="1" destOrd="0" parTransId="{C16C4F04-4D07-47C3-BFC7-3231BE473175}" sibTransId="{B80BA0A1-9DA8-4402-809F-3DB09AA0C520}"/>
    <dgm:cxn modelId="{395F6509-F8F7-4216-9F1D-BA44FF250DC8}" type="presOf" srcId="{D78A55F4-EAC1-4CD9-9281-A03D12C8B9E4}" destId="{B7BAAA80-2CD0-4592-912E-1EF177162074}" srcOrd="0" destOrd="0" presId="urn:microsoft.com/office/officeart/2005/8/layout/vList2"/>
    <dgm:cxn modelId="{F2B99C24-DCDF-4DDB-82A2-594B3D3955CA}" srcId="{03544756-F7E5-4023-8BB5-5A665E97EB2C}" destId="{9E5F3638-3B2E-4046-8812-711407422519}" srcOrd="5" destOrd="0" parTransId="{9D0350F5-A683-4459-9BA0-439E85254B19}" sibTransId="{F9192763-1015-40AC-B1A1-7A584BBF87D1}"/>
    <dgm:cxn modelId="{E7529E1D-02FE-4B3B-80EA-BDCD07164E0A}" type="presOf" srcId="{7FFD98CD-2AB9-4234-93EF-EF140C977C12}" destId="{CCC663E2-B719-45B3-B0FC-7487BA3A4BAD}" srcOrd="0" destOrd="0" presId="urn:microsoft.com/office/officeart/2005/8/layout/vList2"/>
    <dgm:cxn modelId="{B0509205-4BEA-4B79-B7FE-09CC0D529298}" type="presParOf" srcId="{AC6535D2-71C8-4A53-A052-0BC13255A49A}" destId="{B7BAAA80-2CD0-4592-912E-1EF177162074}" srcOrd="0" destOrd="0" presId="urn:microsoft.com/office/officeart/2005/8/layout/vList2"/>
    <dgm:cxn modelId="{FA11DEAE-E77E-4965-92C0-B9C036FCF78C}" type="presParOf" srcId="{AC6535D2-71C8-4A53-A052-0BC13255A49A}" destId="{FCC541FC-30CA-448B-95A6-4262D9073647}" srcOrd="1" destOrd="0" presId="urn:microsoft.com/office/officeart/2005/8/layout/vList2"/>
    <dgm:cxn modelId="{27BDE18A-EF08-4D24-868C-9E33F27F79B6}" type="presParOf" srcId="{AC6535D2-71C8-4A53-A052-0BC13255A49A}" destId="{CCC663E2-B719-45B3-B0FC-7487BA3A4BAD}" srcOrd="2" destOrd="0" presId="urn:microsoft.com/office/officeart/2005/8/layout/vList2"/>
    <dgm:cxn modelId="{DCD69A79-1737-47F6-81AD-B5E14313008B}" type="presParOf" srcId="{AC6535D2-71C8-4A53-A052-0BC13255A49A}" destId="{640E2898-CF97-49FA-83AA-A8139C6989BA}" srcOrd="3" destOrd="0" presId="urn:microsoft.com/office/officeart/2005/8/layout/vList2"/>
    <dgm:cxn modelId="{9E1D2388-5DCF-4CF8-B6C0-1D972E17CFA5}" type="presParOf" srcId="{AC6535D2-71C8-4A53-A052-0BC13255A49A}" destId="{256AC84B-CF25-4717-A725-846CC7C901A9}" srcOrd="4" destOrd="0" presId="urn:microsoft.com/office/officeart/2005/8/layout/vList2"/>
    <dgm:cxn modelId="{687301E5-A174-457A-88E1-E1AF5B929487}" type="presParOf" srcId="{AC6535D2-71C8-4A53-A052-0BC13255A49A}" destId="{A44BC8F0-204C-492D-902D-4D5B5CF1AADF}" srcOrd="5" destOrd="0" presId="urn:microsoft.com/office/officeart/2005/8/layout/vList2"/>
    <dgm:cxn modelId="{4C84A7FA-A81C-4324-82A5-67E3D1DCE391}" type="presParOf" srcId="{AC6535D2-71C8-4A53-A052-0BC13255A49A}" destId="{3CC88AA1-8E52-4F51-9BD7-ACA33DEE74F1}" srcOrd="6" destOrd="0" presId="urn:microsoft.com/office/officeart/2005/8/layout/vList2"/>
    <dgm:cxn modelId="{40FAB883-6A94-482E-8104-6E78AE827BBA}" type="presParOf" srcId="{AC6535D2-71C8-4A53-A052-0BC13255A49A}" destId="{C7B17D62-91D7-464E-B7CC-B19DA810854E}" srcOrd="7" destOrd="0" presId="urn:microsoft.com/office/officeart/2005/8/layout/vList2"/>
    <dgm:cxn modelId="{8FC8116D-8FB9-4CE1-836B-8F609543ADA2}" type="presParOf" srcId="{AC6535D2-71C8-4A53-A052-0BC13255A49A}" destId="{2804F6D9-745F-4207-A122-60E4883A4EEC}" srcOrd="8" destOrd="0" presId="urn:microsoft.com/office/officeart/2005/8/layout/vList2"/>
    <dgm:cxn modelId="{A96C02F3-B61A-4005-9EEB-8B5E6417C9C3}" type="presParOf" srcId="{AC6535D2-71C8-4A53-A052-0BC13255A49A}" destId="{5D125013-DFB5-49ED-9AB1-6867A07E7C77}" srcOrd="9" destOrd="0" presId="urn:microsoft.com/office/officeart/2005/8/layout/vList2"/>
    <dgm:cxn modelId="{A2515C63-DA85-4C83-B8FC-FE057704FCE8}" type="presParOf" srcId="{AC6535D2-71C8-4A53-A052-0BC13255A49A}" destId="{1656AF23-723A-430B-AA7B-D5D2709E030D}" srcOrd="10" destOrd="0" presId="urn:microsoft.com/office/officeart/2005/8/layout/vList2"/>
    <dgm:cxn modelId="{7386C854-44CD-4CC6-9BCC-CEF1C09B8AE6}" type="presParOf" srcId="{AC6535D2-71C8-4A53-A052-0BC13255A49A}" destId="{20B352BB-542A-4320-B8D2-62FF8597C427}" srcOrd="11" destOrd="0" presId="urn:microsoft.com/office/officeart/2005/8/layout/vList2"/>
    <dgm:cxn modelId="{DA068929-D0F9-437B-AA0C-3B1CA060B63D}" type="presParOf" srcId="{AC6535D2-71C8-4A53-A052-0BC13255A49A}" destId="{AF91350F-7BC9-48DB-A2B7-EEE002E19F03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9C3BB2B-52AA-4508-9C38-54C4B62DA79A}" type="doc">
      <dgm:prSet loTypeId="urn:microsoft.com/office/officeart/2005/8/layout/vList2" loCatId="list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58B81A8-B431-4D6F-8B37-7898BC5C06F4}">
      <dgm:prSet/>
      <dgm:spPr/>
      <dgm:t>
        <a:bodyPr/>
        <a:lstStyle/>
        <a:p>
          <a:pPr algn="ctr"/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Практика является актуальной: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201080-3060-41C1-92DA-D415891349ED}" type="parTrans" cxnId="{2D483F31-F7CC-4908-BE88-BE0A538922E1}">
      <dgm:prSet/>
      <dgm:spPr/>
      <dgm:t>
        <a:bodyPr/>
        <a:lstStyle/>
        <a:p>
          <a:endParaRPr lang="en-US"/>
        </a:p>
      </dgm:t>
    </dgm:pt>
    <dgm:pt modelId="{6990E62E-64A5-446A-B892-64ED8CCA8ED4}" type="sibTrans" cxnId="{2D483F31-F7CC-4908-BE88-BE0A538922E1}">
      <dgm:prSet/>
      <dgm:spPr/>
      <dgm:t>
        <a:bodyPr/>
        <a:lstStyle/>
        <a:p>
          <a:endParaRPr lang="en-US"/>
        </a:p>
      </dgm:t>
    </dgm:pt>
    <dgm:pt modelId="{98E4C664-C0A6-468C-9D35-30668F6A2F8E}">
      <dgm:prSet/>
      <dgm:spPr/>
      <dgm:t>
        <a:bodyPr/>
        <a:lstStyle/>
        <a:p>
          <a:pPr algn="l"/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снижает количество абортов;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1517BE-BF6A-42F7-BF01-4065FE36E69B}" type="parTrans" cxnId="{AD9BBE08-FD5D-4C11-A4DC-AA233C033896}">
      <dgm:prSet/>
      <dgm:spPr/>
      <dgm:t>
        <a:bodyPr/>
        <a:lstStyle/>
        <a:p>
          <a:endParaRPr lang="en-US"/>
        </a:p>
      </dgm:t>
    </dgm:pt>
    <dgm:pt modelId="{0BDFC776-0D7D-4F2E-9277-D3DEBB2C9E24}" type="sibTrans" cxnId="{AD9BBE08-FD5D-4C11-A4DC-AA233C033896}">
      <dgm:prSet/>
      <dgm:spPr/>
      <dgm:t>
        <a:bodyPr/>
        <a:lstStyle/>
        <a:p>
          <a:endParaRPr lang="en-US"/>
        </a:p>
      </dgm:t>
    </dgm:pt>
    <dgm:pt modelId="{4B714476-D3F4-4615-B674-487A42BFB7C5}">
      <dgm:prSet/>
      <dgm:spPr/>
      <dgm:t>
        <a:bodyPr/>
        <a:lstStyle/>
        <a:p>
          <a:pPr algn="l"/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уменьшает количество отказов от новорожденных;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AACF47D-7256-425A-976E-1DD209FC1055}" type="parTrans" cxnId="{6A3629D7-004C-49EF-969F-24A2F0208C57}">
      <dgm:prSet/>
      <dgm:spPr/>
      <dgm:t>
        <a:bodyPr/>
        <a:lstStyle/>
        <a:p>
          <a:endParaRPr lang="en-US"/>
        </a:p>
      </dgm:t>
    </dgm:pt>
    <dgm:pt modelId="{2D7FDE1C-CFCA-40AA-AFE2-98715C3CBF65}" type="sibTrans" cxnId="{6A3629D7-004C-49EF-969F-24A2F0208C57}">
      <dgm:prSet/>
      <dgm:spPr/>
      <dgm:t>
        <a:bodyPr/>
        <a:lstStyle/>
        <a:p>
          <a:endParaRPr lang="en-US"/>
        </a:p>
      </dgm:t>
    </dgm:pt>
    <dgm:pt modelId="{CB3C22CC-9EDF-4199-BC88-C17E47B80062}">
      <dgm:prSet/>
      <dgm:spPr/>
      <dgm:t>
        <a:bodyPr/>
        <a:lstStyle/>
        <a:p>
          <a:pPr algn="l"/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снижает уровень социального сиротства 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EE1560-C2E0-4B69-B332-7FDC535B35C9}" type="parTrans" cxnId="{C7566C5B-E77F-448F-87C8-6CD1CB71E129}">
      <dgm:prSet/>
      <dgm:spPr/>
      <dgm:t>
        <a:bodyPr/>
        <a:lstStyle/>
        <a:p>
          <a:endParaRPr lang="en-US"/>
        </a:p>
      </dgm:t>
    </dgm:pt>
    <dgm:pt modelId="{108CC3EA-12F1-41BC-B507-4ED2E32F3597}" type="sibTrans" cxnId="{C7566C5B-E77F-448F-87C8-6CD1CB71E129}">
      <dgm:prSet/>
      <dgm:spPr/>
      <dgm:t>
        <a:bodyPr/>
        <a:lstStyle/>
        <a:p>
          <a:endParaRPr lang="en-US"/>
        </a:p>
      </dgm:t>
    </dgm:pt>
    <dgm:pt modelId="{6EEA867B-4832-4337-833F-3D3D0FA3939F}" type="pres">
      <dgm:prSet presAssocID="{29C3BB2B-52AA-4508-9C38-54C4B62DA79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D294DE9-09C4-4A87-A022-979B46A62AAF}" type="pres">
      <dgm:prSet presAssocID="{158B81A8-B431-4D6F-8B37-7898BC5C06F4}" presName="parentText" presStyleLbl="node1" presStyleIdx="0" presStyleCnt="1" custLinFactNeighborX="394" custLinFactNeighborY="-76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BA1F91-B465-4819-B057-EFBA2504B3E9}" type="pres">
      <dgm:prSet presAssocID="{158B81A8-B431-4D6F-8B37-7898BC5C06F4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A3629D7-004C-49EF-969F-24A2F0208C57}" srcId="{158B81A8-B431-4D6F-8B37-7898BC5C06F4}" destId="{4B714476-D3F4-4615-B674-487A42BFB7C5}" srcOrd="1" destOrd="0" parTransId="{7AACF47D-7256-425A-976E-1DD209FC1055}" sibTransId="{2D7FDE1C-CFCA-40AA-AFE2-98715C3CBF65}"/>
    <dgm:cxn modelId="{B2F43853-2F17-4A3D-8CF4-03C3108F6A58}" type="presOf" srcId="{98E4C664-C0A6-468C-9D35-30668F6A2F8E}" destId="{0FBA1F91-B465-4819-B057-EFBA2504B3E9}" srcOrd="0" destOrd="0" presId="urn:microsoft.com/office/officeart/2005/8/layout/vList2"/>
    <dgm:cxn modelId="{AD9BBE08-FD5D-4C11-A4DC-AA233C033896}" srcId="{158B81A8-B431-4D6F-8B37-7898BC5C06F4}" destId="{98E4C664-C0A6-468C-9D35-30668F6A2F8E}" srcOrd="0" destOrd="0" parTransId="{4D1517BE-BF6A-42F7-BF01-4065FE36E69B}" sibTransId="{0BDFC776-0D7D-4F2E-9277-D3DEBB2C9E24}"/>
    <dgm:cxn modelId="{0CF325B5-EF34-49E3-AFF7-C70842EB0AD8}" type="presOf" srcId="{158B81A8-B431-4D6F-8B37-7898BC5C06F4}" destId="{8D294DE9-09C4-4A87-A022-979B46A62AAF}" srcOrd="0" destOrd="0" presId="urn:microsoft.com/office/officeart/2005/8/layout/vList2"/>
    <dgm:cxn modelId="{0390C2C9-E679-46ED-8822-AE60BEEDB5DD}" type="presOf" srcId="{29C3BB2B-52AA-4508-9C38-54C4B62DA79A}" destId="{6EEA867B-4832-4337-833F-3D3D0FA3939F}" srcOrd="0" destOrd="0" presId="urn:microsoft.com/office/officeart/2005/8/layout/vList2"/>
    <dgm:cxn modelId="{B62C4C28-F5CC-42C0-9754-9AC1F0D8C7AE}" type="presOf" srcId="{CB3C22CC-9EDF-4199-BC88-C17E47B80062}" destId="{0FBA1F91-B465-4819-B057-EFBA2504B3E9}" srcOrd="0" destOrd="2" presId="urn:microsoft.com/office/officeart/2005/8/layout/vList2"/>
    <dgm:cxn modelId="{B5184645-96FD-445A-B0AF-4F1FE9A86546}" type="presOf" srcId="{4B714476-D3F4-4615-B674-487A42BFB7C5}" destId="{0FBA1F91-B465-4819-B057-EFBA2504B3E9}" srcOrd="0" destOrd="1" presId="urn:microsoft.com/office/officeart/2005/8/layout/vList2"/>
    <dgm:cxn modelId="{C7566C5B-E77F-448F-87C8-6CD1CB71E129}" srcId="{158B81A8-B431-4D6F-8B37-7898BC5C06F4}" destId="{CB3C22CC-9EDF-4199-BC88-C17E47B80062}" srcOrd="2" destOrd="0" parTransId="{3BEE1560-C2E0-4B69-B332-7FDC535B35C9}" sibTransId="{108CC3EA-12F1-41BC-B507-4ED2E32F3597}"/>
    <dgm:cxn modelId="{2D483F31-F7CC-4908-BE88-BE0A538922E1}" srcId="{29C3BB2B-52AA-4508-9C38-54C4B62DA79A}" destId="{158B81A8-B431-4D6F-8B37-7898BC5C06F4}" srcOrd="0" destOrd="0" parTransId="{3B201080-3060-41C1-92DA-D415891349ED}" sibTransId="{6990E62E-64A5-446A-B892-64ED8CCA8ED4}"/>
    <dgm:cxn modelId="{DF38A630-F8B9-4417-8DD4-5BE6BDF64A1F}" type="presParOf" srcId="{6EEA867B-4832-4337-833F-3D3D0FA3939F}" destId="{8D294DE9-09C4-4A87-A022-979B46A62AAF}" srcOrd="0" destOrd="0" presId="urn:microsoft.com/office/officeart/2005/8/layout/vList2"/>
    <dgm:cxn modelId="{792B021C-6589-450E-ADF8-9ECC1EF377DA}" type="presParOf" srcId="{6EEA867B-4832-4337-833F-3D3D0FA3939F}" destId="{0FBA1F91-B465-4819-B057-EFBA2504B3E9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BAAA80-2CD0-4592-912E-1EF177162074}">
      <dsp:nvSpPr>
        <dsp:cNvPr id="0" name=""/>
        <dsp:cNvSpPr/>
      </dsp:nvSpPr>
      <dsp:spPr>
        <a:xfrm>
          <a:off x="0" y="88776"/>
          <a:ext cx="5505635" cy="7371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/>
            <a:t>- нормализовали психологическое состояние, сняли эмоциональное напряжение, получили социально – психологическую поддержку; </a:t>
          </a:r>
          <a:endParaRPr lang="en-US" sz="1400" kern="1200" dirty="0"/>
        </a:p>
      </dsp:txBody>
      <dsp:txXfrm>
        <a:off x="35982" y="124758"/>
        <a:ext cx="5433671" cy="665136"/>
      </dsp:txXfrm>
    </dsp:sp>
    <dsp:sp modelId="{CCC663E2-B719-45B3-B0FC-7487BA3A4BAD}">
      <dsp:nvSpPr>
        <dsp:cNvPr id="0" name=""/>
        <dsp:cNvSpPr/>
      </dsp:nvSpPr>
      <dsp:spPr>
        <a:xfrm>
          <a:off x="0" y="889900"/>
          <a:ext cx="5505635" cy="7371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/>
            <a:t>- наладили конструктивное взаимодействие с ближайшими родственниками и друзьями, способными оказать им помощь в решении жизненных проблем;</a:t>
          </a:r>
          <a:endParaRPr lang="en-US" sz="1400" kern="1200" dirty="0"/>
        </a:p>
      </dsp:txBody>
      <dsp:txXfrm>
        <a:off x="35982" y="925882"/>
        <a:ext cx="5433671" cy="665136"/>
      </dsp:txXfrm>
    </dsp:sp>
    <dsp:sp modelId="{256AC84B-CF25-4717-A725-846CC7C901A9}">
      <dsp:nvSpPr>
        <dsp:cNvPr id="0" name=""/>
        <dsp:cNvSpPr/>
      </dsp:nvSpPr>
      <dsp:spPr>
        <a:xfrm>
          <a:off x="0" y="1667320"/>
          <a:ext cx="5505635" cy="7371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/>
            <a:t>- приняли решение сохранить беременность и забрать ребенка в семью;</a:t>
          </a:r>
          <a:endParaRPr lang="en-US" sz="1400" kern="1200" dirty="0"/>
        </a:p>
      </dsp:txBody>
      <dsp:txXfrm>
        <a:off x="35982" y="1703302"/>
        <a:ext cx="5433671" cy="665136"/>
      </dsp:txXfrm>
    </dsp:sp>
    <dsp:sp modelId="{3CC88AA1-8E52-4F51-9BD7-ACA33DEE74F1}">
      <dsp:nvSpPr>
        <dsp:cNvPr id="0" name=""/>
        <dsp:cNvSpPr/>
      </dsp:nvSpPr>
      <dsp:spPr>
        <a:xfrm>
          <a:off x="0" y="2444741"/>
          <a:ext cx="5505635" cy="7371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/>
            <a:t>- овладели новыми знаниями, умениями, навыками которые помогают им самостоятельно решать свои жизненные проблемы;</a:t>
          </a:r>
          <a:endParaRPr lang="en-US" sz="1400" kern="1200" dirty="0"/>
        </a:p>
      </dsp:txBody>
      <dsp:txXfrm>
        <a:off x="35982" y="2480723"/>
        <a:ext cx="5433671" cy="665136"/>
      </dsp:txXfrm>
    </dsp:sp>
    <dsp:sp modelId="{2804F6D9-745F-4207-A122-60E4883A4EEC}">
      <dsp:nvSpPr>
        <dsp:cNvPr id="0" name=""/>
        <dsp:cNvSpPr/>
      </dsp:nvSpPr>
      <dsp:spPr>
        <a:xfrm>
          <a:off x="0" y="3222161"/>
          <a:ext cx="5505635" cy="7371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/>
            <a:t>-  повысили родительскую ответственность к рождению и воспитанию ребенка, к достойному преодолению проблем;</a:t>
          </a:r>
          <a:endParaRPr lang="en-US" sz="1400" kern="1200" dirty="0"/>
        </a:p>
      </dsp:txBody>
      <dsp:txXfrm>
        <a:off x="35982" y="3258143"/>
        <a:ext cx="5433671" cy="665136"/>
      </dsp:txXfrm>
    </dsp:sp>
    <dsp:sp modelId="{1656AF23-723A-430B-AA7B-D5D2709E030D}">
      <dsp:nvSpPr>
        <dsp:cNvPr id="0" name=""/>
        <dsp:cNvSpPr/>
      </dsp:nvSpPr>
      <dsp:spPr>
        <a:xfrm>
          <a:off x="0" y="3999581"/>
          <a:ext cx="5505635" cy="7371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/>
            <a:t>- повысили уровень правовой грамотности, оформили пособия, получили необходимые  льготы;</a:t>
          </a:r>
          <a:endParaRPr lang="en-US" sz="1400" kern="1200" dirty="0"/>
        </a:p>
      </dsp:txBody>
      <dsp:txXfrm>
        <a:off x="35982" y="4035563"/>
        <a:ext cx="5433671" cy="665136"/>
      </dsp:txXfrm>
    </dsp:sp>
    <dsp:sp modelId="{AF91350F-7BC9-48DB-A2B7-EEE002E19F03}">
      <dsp:nvSpPr>
        <dsp:cNvPr id="0" name=""/>
        <dsp:cNvSpPr/>
      </dsp:nvSpPr>
      <dsp:spPr>
        <a:xfrm>
          <a:off x="0" y="4777001"/>
          <a:ext cx="5505635" cy="7371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/>
            <a:t>- продолжили обучение в общеобразовательных и профессиональных </a:t>
          </a: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учебных</a:t>
          </a:r>
          <a:r>
            <a:rPr lang="ru-RU" sz="1400" kern="1200" dirty="0"/>
            <a:t> заведениях по индивидуальному плану.</a:t>
          </a:r>
          <a:endParaRPr lang="en-US" sz="1400" kern="1200" dirty="0"/>
        </a:p>
      </dsp:txBody>
      <dsp:txXfrm>
        <a:off x="35982" y="4812983"/>
        <a:ext cx="5433671" cy="66513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294DE9-09C4-4A87-A022-979B46A62AAF}">
      <dsp:nvSpPr>
        <dsp:cNvPr id="0" name=""/>
        <dsp:cNvSpPr/>
      </dsp:nvSpPr>
      <dsp:spPr>
        <a:xfrm>
          <a:off x="0" y="0"/>
          <a:ext cx="4637755" cy="135134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Практика является актуальной:</a:t>
          </a:r>
          <a:endParaRPr lang="en-US" sz="3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5967" y="65967"/>
        <a:ext cx="4505821" cy="1219415"/>
      </dsp:txXfrm>
    </dsp:sp>
    <dsp:sp modelId="{0FBA1F91-B465-4819-B057-EFBA2504B3E9}">
      <dsp:nvSpPr>
        <dsp:cNvPr id="0" name=""/>
        <dsp:cNvSpPr/>
      </dsp:nvSpPr>
      <dsp:spPr>
        <a:xfrm>
          <a:off x="0" y="1368829"/>
          <a:ext cx="4637755" cy="27531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249" tIns="44450" rIns="248920" bIns="4445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снижает количество абортов;</a:t>
          </a:r>
          <a:endParaRPr lang="en-US" sz="2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уменьшает количество отказов от новорожденных;</a:t>
          </a:r>
          <a:endParaRPr lang="en-US" sz="2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снижает уровень социального сиротства </a:t>
          </a:r>
          <a:endParaRPr lang="en-US" sz="2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368829"/>
        <a:ext cx="4637755" cy="27531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6EC16BE-DC89-4BBB-B801-534D1184A985}" type="datetime1">
              <a:rPr lang="ru-RU" noProof="1" smtClean="0"/>
              <a:t>11.05.2022</a:t>
            </a:fld>
            <a:endParaRPr lang="ru-RU" noProof="1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371D633-9DD7-49CB-ADF7-75325D4C4636}" type="slidenum">
              <a:rPr lang="ru-RU" noProof="1" smtClean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32607420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FF083A1-7128-43FF-943B-DA3133109D6F}" type="datetime1">
              <a:rPr lang="ru-RU" noProof="1" smtClean="0"/>
              <a:t>11.05.2022</a:t>
            </a:fld>
            <a:endParaRPr lang="ru-RU" noProof="1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1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1"/>
              <a:t>Щелкните, чтобы изменить стили текста образца слайда</a:t>
            </a:r>
          </a:p>
          <a:p>
            <a:pPr lvl="1" rtl="0"/>
            <a:r>
              <a:rPr lang="ru-RU" noProof="1"/>
              <a:t>Второй уровень</a:t>
            </a:r>
          </a:p>
          <a:p>
            <a:pPr lvl="2" rtl="0"/>
            <a:r>
              <a:rPr lang="ru-RU" noProof="1"/>
              <a:t>Третий уровень</a:t>
            </a:r>
          </a:p>
          <a:p>
            <a:pPr lvl="3" rtl="0"/>
            <a:r>
              <a:rPr lang="ru-RU" noProof="1"/>
              <a:t>Четвертый уровень</a:t>
            </a:r>
          </a:p>
          <a:p>
            <a:pPr lvl="4" rtl="0"/>
            <a:r>
              <a:rPr lang="ru-RU" noProof="1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1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C0D42F3-CDD5-4B19-B3DB-7C5223465AF0}" type="slidenum">
              <a:rPr lang="ru-RU" noProof="1" dirty="0" smtClean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48105808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1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C0D42F3-CDD5-4B19-B3DB-7C5223465AF0}" type="slidenum">
              <a:rPr lang="ru-RU" noProof="1" smtClean="0"/>
              <a:t>1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30369725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0D7BF56-2A79-48D6-963D-7803B5BD1132}" type="datetime1">
              <a:rPr lang="ru-RU" noProof="1" smtClean="0"/>
              <a:t>11.05.2022</a:t>
            </a:fld>
            <a:endParaRPr lang="ru-RU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1" smtClean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132658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323F05A0-FFE5-4467-8C82-3C3B629DCBE0}" type="datetime1">
              <a:rPr lang="ru-RU" noProof="1" smtClean="0"/>
              <a:t>11.05.2022</a:t>
            </a:fld>
            <a:endParaRPr lang="ru-RU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1" smtClean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506417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3A780C0-E49B-4EE6-A95D-F346F3749076}" type="datetime1">
              <a:rPr lang="ru-RU" noProof="1" smtClean="0"/>
              <a:t>11.05.2022</a:t>
            </a:fld>
            <a:endParaRPr lang="ru-RU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1" smtClean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3029147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8954C259-ECFA-4845-A4A7-632D01602A32}" type="datetime1">
              <a:rPr lang="ru-RU" noProof="1" smtClean="0"/>
              <a:t>11.05.2022</a:t>
            </a:fld>
            <a:endParaRPr lang="ru-RU" noProof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1" smtClean="0"/>
              <a:pPr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134188884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4BF61B13-9771-4B99-8CD9-259FB5561F12}" type="datetime1">
              <a:rPr lang="ru-RU" noProof="1" smtClean="0"/>
              <a:t>11.05.2022</a:t>
            </a:fld>
            <a:endParaRPr lang="ru-RU" noProof="1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1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1" smtClean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3589619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F704F870-7573-47F2-A430-AF22C16BA5BC}" type="datetime1">
              <a:rPr lang="ru-RU" noProof="1" smtClean="0"/>
              <a:t>11.05.2022</a:t>
            </a:fld>
            <a:endParaRPr lang="ru-RU" noProof="1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1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1" smtClean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1429527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3E2557ED-FDA5-40E6-A8EA-0C429E374B71}" type="datetime1">
              <a:rPr lang="ru-RU" noProof="1" smtClean="0"/>
              <a:t>11.05.2022</a:t>
            </a:fld>
            <a:endParaRPr lang="ru-RU" noProof="1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1" smtClean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1403799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49E226A7-A6DD-4561-ABA1-F0BA264016BC}" type="datetime1">
              <a:rPr lang="ru-RU" noProof="1" smtClean="0"/>
              <a:t>11.05.2022</a:t>
            </a:fld>
            <a:endParaRPr lang="ru-RU" noProof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1" smtClean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1217763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1" smtClean="0"/>
              <a:pPr/>
              <a:t>‹#›</a:t>
            </a:fld>
            <a:endParaRPr lang="ru-RU" noProof="1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8954C259-ECFA-4845-A4A7-632D01602A32}" type="datetime1">
              <a:rPr lang="ru-RU" noProof="1" smtClean="0"/>
              <a:t>11.05.2022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3866427721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8954C259-ECFA-4845-A4A7-632D01602A32}" type="datetime1">
              <a:rPr lang="ru-RU" noProof="1" smtClean="0"/>
              <a:t>11.05.2022</a:t>
            </a:fld>
            <a:endParaRPr lang="ru-RU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1" smtClean="0"/>
              <a:pPr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192599443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8954C259-ECFA-4845-A4A7-632D01602A32}" type="datetime1">
              <a:rPr lang="ru-RU" noProof="1" smtClean="0"/>
              <a:t>11.05.2022</a:t>
            </a:fld>
            <a:endParaRPr lang="ru-RU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1" smtClean="0"/>
              <a:pPr/>
              <a:t>‹#›</a:t>
            </a:fld>
            <a:endParaRPr lang="ru-RU" noProof="1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1013488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8954C259-ECFA-4845-A4A7-632D01602A32}" type="datetime1">
              <a:rPr lang="ru-RU" noProof="1" smtClean="0"/>
              <a:t>11.05.2022</a:t>
            </a:fld>
            <a:endParaRPr lang="ru-RU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1" smtClean="0"/>
              <a:pPr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208818002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8954C259-ECFA-4845-A4A7-632D01602A32}" type="datetime1">
              <a:rPr lang="ru-RU" noProof="1" smtClean="0"/>
              <a:t>11.05.2022</a:t>
            </a:fld>
            <a:endParaRPr lang="ru-RU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1" smtClean="0"/>
              <a:pPr/>
              <a:t>‹#›</a:t>
            </a:fld>
            <a:endParaRPr lang="ru-RU" noProof="1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63201741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8954C259-ECFA-4845-A4A7-632D01602A32}" type="datetime1">
              <a:rPr lang="ru-RU" noProof="1" smtClean="0"/>
              <a:t>11.05.2022</a:t>
            </a:fld>
            <a:endParaRPr lang="ru-RU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1" smtClean="0"/>
              <a:pPr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3312477108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26DCD8DD-8786-402E-B843-F0227BDD1D8B}" type="datetime1">
              <a:rPr lang="ru-RU" noProof="1" smtClean="0"/>
              <a:t>11.05.2022</a:t>
            </a:fld>
            <a:endParaRPr lang="ru-RU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1" smtClean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42582014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27491DDD-1DEB-4D50-A7C1-F5E22646D07E}" type="datetime1">
              <a:rPr lang="ru-RU" noProof="1" smtClean="0"/>
              <a:t>11.05.2022</a:t>
            </a:fld>
            <a:endParaRPr lang="ru-RU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ru-RU" noProof="1" smtClean="0"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1791778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8954C259-ECFA-4845-A4A7-632D01602A32}" type="datetime1">
              <a:rPr lang="ru-RU" noProof="1" smtClean="0"/>
              <a:t>11.05.2022</a:t>
            </a:fld>
            <a:endParaRPr lang="ru-RU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ru-RU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rtl="0"/>
            <a:fld id="{6D22F896-40B5-4ADD-8801-0D06FADFA095}" type="slidenum">
              <a:rPr lang="ru-RU" noProof="1" smtClean="0"/>
              <a:pPr/>
              <a:t>‹#›</a:t>
            </a:fld>
            <a:endParaRPr lang="ru-RU" noProof="1"/>
          </a:p>
        </p:txBody>
      </p:sp>
    </p:spTree>
    <p:extLst>
      <p:ext uri="{BB962C8B-B14F-4D97-AF65-F5344CB8AC3E}">
        <p14:creationId xmlns:p14="http://schemas.microsoft.com/office/powerpoint/2010/main" val="2716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12.jpg"/><Relationship Id="rId7" Type="http://schemas.openxmlformats.org/officeDocument/2006/relationships/diagramData" Target="../diagrams/data1.xm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g"/><Relationship Id="rId11" Type="http://schemas.microsoft.com/office/2007/relationships/diagramDrawing" Target="../diagrams/drawing1.xml"/><Relationship Id="rId5" Type="http://schemas.openxmlformats.org/officeDocument/2006/relationships/image" Target="../media/image14.jpg"/><Relationship Id="rId10" Type="http://schemas.openxmlformats.org/officeDocument/2006/relationships/diagramColors" Target="../diagrams/colors1.xml"/><Relationship Id="rId4" Type="http://schemas.openxmlformats.org/officeDocument/2006/relationships/image" Target="../media/image13.jpg"/><Relationship Id="rId9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79517" y="2937194"/>
            <a:ext cx="7339869" cy="1646302"/>
          </a:xfrm>
        </p:spPr>
        <p:txBody>
          <a:bodyPr/>
          <a:lstStyle/>
          <a:p>
            <a:pPr algn="ctr"/>
            <a:r>
              <a:rPr lang="ru-RU" sz="4400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</a:t>
            </a:r>
            <a:r>
              <a:rPr lang="ru-RU" sz="4400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бюджетное учреждение «Центр социальной помощи семьи и детям Городецкого района»</a:t>
            </a:r>
            <a:r>
              <a:rPr lang="ru-RU" noProof="1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noProof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1026" name="Picture 2" descr="C:\Users\User\Desktop\imgonline-com-ua-Shape-JqfXQSGYTm8jnBEH (1)(1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7141" y="1287445"/>
            <a:ext cx="4243344" cy="4243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5624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split orient="vert"/>
      </p:transition>
    </mc:Choice>
    <mc:Fallback xmlns="">
      <p:transition spd="slow" advClick="0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E4951899-B99C-47AB-9C7C-16264D7A14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xmlns="" id="{B94D217E-92A1-48B2-B6BF-8B6A35AF9DD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xmlns="" id="{69582FD9-95AB-4339-8A07-BAD420BE10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xmlns="" id="{6778DC79-DE09-4F89-81B1-275C542D7FB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xmlns="" id="{EAEC370A-1F34-4D8E-B065-81F6F568AA7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xmlns="" id="{A816EDF3-D9EE-488C-AFDC-0223815139E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xmlns="" id="{E8330BD4-97D9-4D24-815A-0E557B04F96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xmlns="" id="{EA8EDE67-BAC0-478C-99D9-BBC5AD53208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xmlns="" id="{33DFB3F3-2523-4F1F-BC2B-B97C172F2C4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xmlns="" id="{5E5660E4-7443-4FCC-AD43-9D1AE972B5C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xmlns="" id="{4EDF9C36-B365-4426-85B9-82E0DE187A5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5" name="Picture 4" descr="Руку между двумя взрослые и малышом вверху каждого другого">
            <a:extLst>
              <a:ext uri="{FF2B5EF4-FFF2-40B4-BE49-F238E27FC236}">
                <a16:creationId xmlns:a16="http://schemas.microsoft.com/office/drawing/2014/main" xmlns="" id="{93645BAB-F04B-0058-D488-E6AD794DBB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048" r="7843" b="-2"/>
          <a:stretch/>
        </p:blipFill>
        <p:spPr>
          <a:xfrm>
            <a:off x="4269854" y="-1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C48F430-F390-4AA8-A103-36BB1C49CF41}"/>
              </a:ext>
            </a:extLst>
          </p:cNvPr>
          <p:cNvSpPr txBox="1"/>
          <p:nvPr/>
        </p:nvSpPr>
        <p:spPr>
          <a:xfrm>
            <a:off x="717675" y="1554827"/>
            <a:ext cx="4393537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just"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 практики: </a:t>
            </a:r>
          </a:p>
          <a:p>
            <a:pPr algn="just"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«Социально – психологическая поддержка несовершеннолетних матерей, нуждающихся в помощи и поддержке государства»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xmlns="" id="{64FA5DFF-7FE6-4855-84E6-DFA78EE978B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xmlns="" id="{2AFD8CBA-54A3-4363-991B-B9C631BBFA7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3">
            <a:extLst>
              <a:ext uri="{FF2B5EF4-FFF2-40B4-BE49-F238E27FC236}">
                <a16:creationId xmlns:a16="http://schemas.microsoft.com/office/drawing/2014/main" xmlns="" id="{3F088236-D655-4F88-B238-E1676235802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7" name="Rectangle 25">
            <a:extLst>
              <a:ext uri="{FF2B5EF4-FFF2-40B4-BE49-F238E27FC236}">
                <a16:creationId xmlns:a16="http://schemas.microsoft.com/office/drawing/2014/main" xmlns="" id="{3DAC0C92-199E-475C-9390-119A9B02727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Isosceles Triangle 24">
            <a:extLst>
              <a:ext uri="{FF2B5EF4-FFF2-40B4-BE49-F238E27FC236}">
                <a16:creationId xmlns:a16="http://schemas.microsoft.com/office/drawing/2014/main" xmlns="" id="{C4CFB339-0ED8-4FE2-9EF1-6D1375B8499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1" name="Rectangle 27">
            <a:extLst>
              <a:ext uri="{FF2B5EF4-FFF2-40B4-BE49-F238E27FC236}">
                <a16:creationId xmlns:a16="http://schemas.microsoft.com/office/drawing/2014/main" xmlns="" id="{31896C80-2069-4431-9C19-83B91373449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3" name="Rectangle 28">
            <a:extLst>
              <a:ext uri="{FF2B5EF4-FFF2-40B4-BE49-F238E27FC236}">
                <a16:creationId xmlns:a16="http://schemas.microsoft.com/office/drawing/2014/main" xmlns="" id="{BF120A21-0841-4823-B0C4-28AEBCEF9B7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5" name="Rectangle 29">
            <a:extLst>
              <a:ext uri="{FF2B5EF4-FFF2-40B4-BE49-F238E27FC236}">
                <a16:creationId xmlns:a16="http://schemas.microsoft.com/office/drawing/2014/main" xmlns="" id="{DBB05BAE-BBD3-4289-899F-A6851503C6B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7" name="Isosceles Triangle 29">
            <a:extLst>
              <a:ext uri="{FF2B5EF4-FFF2-40B4-BE49-F238E27FC236}">
                <a16:creationId xmlns:a16="http://schemas.microsoft.com/office/drawing/2014/main" xmlns="" id="{9874D11C-36F5-4BBE-A490-019A54E953B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61674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6000">
        <p14:reveal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xmlns="" id="{E4951899-B99C-47AB-9C7C-16264D7A14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xmlns="" id="{B94D217E-92A1-48B2-B6BF-8B6A35AF9DD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xmlns="" id="{69582FD9-95AB-4339-8A07-BAD420BE10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Rectangle 23">
              <a:extLst>
                <a:ext uri="{FF2B5EF4-FFF2-40B4-BE49-F238E27FC236}">
                  <a16:creationId xmlns:a16="http://schemas.microsoft.com/office/drawing/2014/main" xmlns="" id="{6778DC79-DE09-4F89-81B1-275C542D7FB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5" name="Rectangle 25">
              <a:extLst>
                <a:ext uri="{FF2B5EF4-FFF2-40B4-BE49-F238E27FC236}">
                  <a16:creationId xmlns:a16="http://schemas.microsoft.com/office/drawing/2014/main" xmlns="" id="{EAEC370A-1F34-4D8E-B065-81F6F568AA7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6" name="Isosceles Triangle 45">
              <a:extLst>
                <a:ext uri="{FF2B5EF4-FFF2-40B4-BE49-F238E27FC236}">
                  <a16:creationId xmlns:a16="http://schemas.microsoft.com/office/drawing/2014/main" xmlns="" id="{A816EDF3-D9EE-488C-AFDC-0223815139E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7" name="Rectangle 27">
              <a:extLst>
                <a:ext uri="{FF2B5EF4-FFF2-40B4-BE49-F238E27FC236}">
                  <a16:creationId xmlns:a16="http://schemas.microsoft.com/office/drawing/2014/main" xmlns="" id="{E8330BD4-97D9-4D24-815A-0E557B04F96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" name="Rectangle 28">
              <a:extLst>
                <a:ext uri="{FF2B5EF4-FFF2-40B4-BE49-F238E27FC236}">
                  <a16:creationId xmlns:a16="http://schemas.microsoft.com/office/drawing/2014/main" xmlns="" id="{EA8EDE67-BAC0-478C-99D9-BBC5AD53208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Rectangle 29">
              <a:extLst>
                <a:ext uri="{FF2B5EF4-FFF2-40B4-BE49-F238E27FC236}">
                  <a16:creationId xmlns:a16="http://schemas.microsoft.com/office/drawing/2014/main" xmlns="" id="{33DFB3F3-2523-4F1F-BC2B-B97C172F2C4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0" name="Isosceles Triangle 49">
              <a:extLst>
                <a:ext uri="{FF2B5EF4-FFF2-40B4-BE49-F238E27FC236}">
                  <a16:creationId xmlns:a16="http://schemas.microsoft.com/office/drawing/2014/main" xmlns="" id="{5E5660E4-7443-4FCC-AD43-9D1AE972B5C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1" name="Isosceles Triangle 50">
              <a:extLst>
                <a:ext uri="{FF2B5EF4-FFF2-40B4-BE49-F238E27FC236}">
                  <a16:creationId xmlns:a16="http://schemas.microsoft.com/office/drawing/2014/main" xmlns="" id="{4EDF9C36-B365-4426-85B9-82E0DE187A5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4" name="Picture 3" descr="Мел документ людей, представляющих разные пол">
            <a:extLst>
              <a:ext uri="{FF2B5EF4-FFF2-40B4-BE49-F238E27FC236}">
                <a16:creationId xmlns:a16="http://schemas.microsoft.com/office/drawing/2014/main" xmlns="" id="{49D324D1-E50E-9C4C-1739-2F468B9B51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9091" t="15481" b="7911"/>
          <a:stretch/>
        </p:blipFill>
        <p:spPr>
          <a:xfrm>
            <a:off x="1" y="8477"/>
            <a:ext cx="12191999" cy="6857990"/>
          </a:xfrm>
          <a:prstGeom prst="rect">
            <a:avLst/>
          </a:prstGeom>
        </p:spPr>
      </p:pic>
      <p:sp>
        <p:nvSpPr>
          <p:cNvPr id="53" name="Isosceles Triangle 52">
            <a:extLst>
              <a:ext uri="{FF2B5EF4-FFF2-40B4-BE49-F238E27FC236}">
                <a16:creationId xmlns:a16="http://schemas.microsoft.com/office/drawing/2014/main" xmlns="" id="{31AF5A33-5C3E-4B00-B636-470C37CD07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5" name="Parallelogram 54">
            <a:extLst>
              <a:ext uri="{FF2B5EF4-FFF2-40B4-BE49-F238E27FC236}">
                <a16:creationId xmlns:a16="http://schemas.microsoft.com/office/drawing/2014/main" xmlns="" id="{1D4F4279-6CB8-4935-B70E-47B0D4BF7E3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624188" y="0"/>
            <a:ext cx="9372600" cy="6858000"/>
          </a:xfrm>
          <a:prstGeom prst="parallelogram">
            <a:avLst>
              <a:gd name="adj" fmla="val 14937"/>
            </a:avLst>
          </a:prstGeom>
          <a:solidFill>
            <a:schemeClr val="bg1">
              <a:alpha val="8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xmlns="" id="{126709FF-BC45-4BDA-88FE-6727BCBD975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xmlns="" id="{43B53C46-807E-496A-8ACD-66372ECA653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Rectangle 23">
            <a:extLst>
              <a:ext uri="{FF2B5EF4-FFF2-40B4-BE49-F238E27FC236}">
                <a16:creationId xmlns:a16="http://schemas.microsoft.com/office/drawing/2014/main" xmlns="" id="{BD4BEF6F-1F5D-425B-B942-CE0EC90D37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3" name="Rectangle 25">
            <a:extLst>
              <a:ext uri="{FF2B5EF4-FFF2-40B4-BE49-F238E27FC236}">
                <a16:creationId xmlns:a16="http://schemas.microsoft.com/office/drawing/2014/main" xmlns="" id="{17D310E3-BA9A-4243-B504-0D1F6220659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5" name="Isosceles Triangle 64">
            <a:extLst>
              <a:ext uri="{FF2B5EF4-FFF2-40B4-BE49-F238E27FC236}">
                <a16:creationId xmlns:a16="http://schemas.microsoft.com/office/drawing/2014/main" xmlns="" id="{E866FCBB-59B5-4CDF-BEE6-6338244409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4D6BC5F-C99A-4899-BE25-10131DF45C7D}"/>
              </a:ext>
            </a:extLst>
          </p:cNvPr>
          <p:cNvSpPr txBox="1"/>
          <p:nvPr/>
        </p:nvSpPr>
        <p:spPr>
          <a:xfrm>
            <a:off x="2712075" y="1136341"/>
            <a:ext cx="6891368" cy="42296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just"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2021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была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распространена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них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 algn="just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несовершеннолетних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стадии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принятия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необходимости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сохранения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беременности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рождения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несовершеннолетних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стадии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принятия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рожденного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медицинского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родителя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законных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и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других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числа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ближайшего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окружения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Rectangle 27">
            <a:extLst>
              <a:ext uri="{FF2B5EF4-FFF2-40B4-BE49-F238E27FC236}">
                <a16:creationId xmlns:a16="http://schemas.microsoft.com/office/drawing/2014/main" xmlns="" id="{6AC675E8-14B6-40FA-B3B3-C1E2E39D26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9" name="Rectangle 28">
            <a:extLst>
              <a:ext uri="{FF2B5EF4-FFF2-40B4-BE49-F238E27FC236}">
                <a16:creationId xmlns:a16="http://schemas.microsoft.com/office/drawing/2014/main" xmlns="" id="{56989EBF-8722-45B6-80BA-3B62833E4F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1" name="Rectangle 29">
            <a:extLst>
              <a:ext uri="{FF2B5EF4-FFF2-40B4-BE49-F238E27FC236}">
                <a16:creationId xmlns:a16="http://schemas.microsoft.com/office/drawing/2014/main" xmlns="" id="{7C9F3575-4D35-4C55-93E6-A0BB647C5A1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3" name="Isosceles Triangle 72">
            <a:extLst>
              <a:ext uri="{FF2B5EF4-FFF2-40B4-BE49-F238E27FC236}">
                <a16:creationId xmlns:a16="http://schemas.microsoft.com/office/drawing/2014/main" xmlns="" id="{868C8FD7-A917-4543-8961-F5EB09C2757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91908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7000">
        <p14:reveal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>
            <a:extLst>
              <a:ext uri="{FF2B5EF4-FFF2-40B4-BE49-F238E27FC236}">
                <a16:creationId xmlns:a16="http://schemas.microsoft.com/office/drawing/2014/main" xmlns="" id="{A5AFB369-4673-4727-A7CD-D86AFE0AE06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43" name="Freeform 14">
              <a:extLst>
                <a:ext uri="{FF2B5EF4-FFF2-40B4-BE49-F238E27FC236}">
                  <a16:creationId xmlns:a16="http://schemas.microsoft.com/office/drawing/2014/main" xmlns="" id="{50709826-4D6B-4A97-8DB3-5DA16662622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xmlns="" id="{47263F58-6EE6-45B3-9BF2-C0BD5D30A55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xmlns="" id="{5197CE03-EB81-4718-BEA1-C2D488961E5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Rectangle 23">
              <a:extLst>
                <a:ext uri="{FF2B5EF4-FFF2-40B4-BE49-F238E27FC236}">
                  <a16:creationId xmlns:a16="http://schemas.microsoft.com/office/drawing/2014/main" xmlns="" id="{A3451629-72D6-4E33-A99A-40FAF7445DD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7" name="Rectangle 25">
              <a:extLst>
                <a:ext uri="{FF2B5EF4-FFF2-40B4-BE49-F238E27FC236}">
                  <a16:creationId xmlns:a16="http://schemas.microsoft.com/office/drawing/2014/main" xmlns="" id="{E04F0FD4-BCD5-4435-A6B5-A2E69303B73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" name="Isosceles Triangle 47">
              <a:extLst>
                <a:ext uri="{FF2B5EF4-FFF2-40B4-BE49-F238E27FC236}">
                  <a16:creationId xmlns:a16="http://schemas.microsoft.com/office/drawing/2014/main" xmlns="" id="{DE110F09-1C81-4E73-B5E9-D857CD879F0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Rectangle 27">
              <a:extLst>
                <a:ext uri="{FF2B5EF4-FFF2-40B4-BE49-F238E27FC236}">
                  <a16:creationId xmlns:a16="http://schemas.microsoft.com/office/drawing/2014/main" xmlns="" id="{273A9C01-06BD-4E8E-8BBF-2E2A9ECF49C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0" name="Rectangle 28">
              <a:extLst>
                <a:ext uri="{FF2B5EF4-FFF2-40B4-BE49-F238E27FC236}">
                  <a16:creationId xmlns:a16="http://schemas.microsoft.com/office/drawing/2014/main" xmlns="" id="{B206C9B2-27BE-4B6F-A4D0-485FBBEB58F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1" name="Rectangle 29">
              <a:extLst>
                <a:ext uri="{FF2B5EF4-FFF2-40B4-BE49-F238E27FC236}">
                  <a16:creationId xmlns:a16="http://schemas.microsoft.com/office/drawing/2014/main" xmlns="" id="{2E7D673E-0C5C-4F2B-B46E-3E9286B9E86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2" name="Isosceles Triangle 51">
              <a:extLst>
                <a:ext uri="{FF2B5EF4-FFF2-40B4-BE49-F238E27FC236}">
                  <a16:creationId xmlns:a16="http://schemas.microsoft.com/office/drawing/2014/main" xmlns="" id="{F0F78B34-9B26-4CA9-B8F0-B9638730F9F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4" name="Рисунок 3" descr="Изображение выглядит как карта&#10;&#10;Автоматически созданное описание">
            <a:extLst>
              <a:ext uri="{FF2B5EF4-FFF2-40B4-BE49-F238E27FC236}">
                <a16:creationId xmlns:a16="http://schemas.microsoft.com/office/drawing/2014/main" xmlns="" id="{561C7712-1D29-4F08-B124-45A04F11C1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86" t="9091" r="19036" b="3"/>
          <a:stretch/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FC7EC13-3DEB-4814-8E87-33EB0EA911AA}"/>
              </a:ext>
            </a:extLst>
          </p:cNvPr>
          <p:cNvSpPr txBox="1"/>
          <p:nvPr/>
        </p:nvSpPr>
        <p:spPr>
          <a:xfrm>
            <a:off x="5380563" y="1678665"/>
            <a:ext cx="3887839" cy="23721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000" dirty="0" err="1">
                <a:solidFill>
                  <a:schemeClr val="accent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Территория</a:t>
            </a:r>
            <a:r>
              <a:rPr lang="en-US" sz="5000" dirty="0">
                <a:solidFill>
                  <a:schemeClr val="accent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5000" dirty="0" err="1">
                <a:solidFill>
                  <a:schemeClr val="accent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внедрения</a:t>
            </a:r>
            <a:r>
              <a:rPr lang="en-US" sz="5000" dirty="0">
                <a:solidFill>
                  <a:schemeClr val="accent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практики</a:t>
            </a:r>
          </a:p>
        </p:txBody>
      </p:sp>
    </p:spTree>
    <p:extLst>
      <p:ext uri="{BB962C8B-B14F-4D97-AF65-F5344CB8AC3E}">
        <p14:creationId xmlns:p14="http://schemas.microsoft.com/office/powerpoint/2010/main" val="2244335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split orient="vert"/>
      </p:transition>
    </mc:Choice>
    <mc:Fallback xmlns="">
      <p:transition spd="slow" advClick="0" advTm="5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2A83B46E-4B9D-41E7-AEA4-D49D0E7D87A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xmlns="" id="{396A8005-E9F4-4EB9-8920-B40570B4AAB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xmlns="" id="{90635935-0E19-45AE-833C-28B82B087FE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xmlns="" id="{3F51BFFB-86E2-4C0F-A3E6-9EB854CA433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xmlns="" id="{BC377650-A34B-4F5C-9CF6-357C1AE1AAF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xmlns="" id="{8EDFD6E0-0A92-4B6A-8B1C-6DD83E6294E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xmlns="" id="{A1D08E0A-48F2-475F-933A-7D65C5B04F8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xmlns="" id="{43F7D684-BFDD-4685-8195-32F1ABE315C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xmlns="" id="{4A0E8712-3D59-4F13-9FD3-F8889E3C544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xmlns="" id="{D99F7967-C64D-482A-A1B6-896D7EC2274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xmlns="" id="{7CE53433-52BD-4F44-80A5-B57F4B53A9B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xmlns="" id="{A65AC7D1-EAA9-48F5-B509-60A7F50BF70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xmlns="" id="{D6320AF9-619A-4175-865B-5663E1AEF4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xmlns="" id="{063B6EC6-D752-4EE7-908B-F8F19E8C7FE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3953376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xmlns="" id="{EFECD4E8-AD3E-4228-82A2-9461958EA9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2133042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23">
            <a:extLst>
              <a:ext uri="{FF2B5EF4-FFF2-40B4-BE49-F238E27FC236}">
                <a16:creationId xmlns:a16="http://schemas.microsoft.com/office/drawing/2014/main" xmlns="" id="{7E018740-5C2B-4A41-AC1A-7E68D1EC195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324631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1" name="Rectangle 25">
            <a:extLst>
              <a:ext uri="{FF2B5EF4-FFF2-40B4-BE49-F238E27FC236}">
                <a16:creationId xmlns:a16="http://schemas.microsoft.com/office/drawing/2014/main" xmlns="" id="{166F75A4-C475-4941-8EE2-B80A06A2C1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746597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3" name="Isosceles Triangle 32">
            <a:extLst>
              <a:ext uri="{FF2B5EF4-FFF2-40B4-BE49-F238E27FC236}">
                <a16:creationId xmlns:a16="http://schemas.microsoft.com/office/drawing/2014/main" xmlns="" id="{A032553A-72E8-4B0D-8405-FF9771C9AF0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75488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5" name="Rectangle 27">
            <a:extLst>
              <a:ext uri="{FF2B5EF4-FFF2-40B4-BE49-F238E27FC236}">
                <a16:creationId xmlns:a16="http://schemas.microsoft.com/office/drawing/2014/main" xmlns="" id="{765800AC-C3B9-498E-87BC-29FAE4C76B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477655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7" name="Isosceles Triangle 36">
            <a:extLst>
              <a:ext uri="{FF2B5EF4-FFF2-40B4-BE49-F238E27FC236}">
                <a16:creationId xmlns:a16="http://schemas.microsoft.com/office/drawing/2014/main" xmlns="" id="{1F9D6ACB-2FF4-49F9-978A-E0D5327FC6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514821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xmlns="" id="{142BFA2A-77A0-4F60-A32A-685681C8488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082154" y="-8467"/>
            <a:ext cx="7109846" cy="6866467"/>
          </a:xfrm>
          <a:custGeom>
            <a:avLst/>
            <a:gdLst>
              <a:gd name="connsiteX0" fmla="*/ 0 w 7109846"/>
              <a:gd name="connsiteY0" fmla="*/ 0 h 6866467"/>
              <a:gd name="connsiteX1" fmla="*/ 1249825 w 7109846"/>
              <a:gd name="connsiteY1" fmla="*/ 0 h 6866467"/>
              <a:gd name="connsiteX2" fmla="*/ 1249825 w 7109846"/>
              <a:gd name="connsiteY2" fmla="*/ 8467 h 6866467"/>
              <a:gd name="connsiteX3" fmla="*/ 7109846 w 7109846"/>
              <a:gd name="connsiteY3" fmla="*/ 8467 h 6866467"/>
              <a:gd name="connsiteX4" fmla="*/ 7109846 w 7109846"/>
              <a:gd name="connsiteY4" fmla="*/ 6866467 h 6866467"/>
              <a:gd name="connsiteX5" fmla="*/ 1249825 w 7109846"/>
              <a:gd name="connsiteY5" fmla="*/ 6866467 h 6866467"/>
              <a:gd name="connsiteX6" fmla="*/ 1109382 w 7109846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09846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7109846" y="8467"/>
                </a:lnTo>
                <a:lnTo>
                  <a:pt x="7109846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61779FE-CCE5-43D6-98AA-8B9BF89DA196}"/>
              </a:ext>
            </a:extLst>
          </p:cNvPr>
          <p:cNvSpPr txBox="1"/>
          <p:nvPr/>
        </p:nvSpPr>
        <p:spPr>
          <a:xfrm>
            <a:off x="643333" y="735138"/>
            <a:ext cx="3653597" cy="46257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just">
              <a:spcBef>
                <a:spcPct val="0"/>
              </a:spcBef>
              <a:spcAft>
                <a:spcPts val="600"/>
              </a:spcAft>
            </a:pPr>
            <a:r>
              <a:rPr lang="ru-RU" sz="4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Цель</a:t>
            </a:r>
            <a:r>
              <a:rPr lang="en-US" sz="4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реализуемой практики</a:t>
            </a:r>
            <a:r>
              <a:rPr lang="en-US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A6586E4-5C10-450A-8781-5EC13EF5D9B0}"/>
              </a:ext>
            </a:extLst>
          </p:cNvPr>
          <p:cNvSpPr txBox="1"/>
          <p:nvPr/>
        </p:nvSpPr>
        <p:spPr>
          <a:xfrm>
            <a:off x="6116084" y="609600"/>
            <a:ext cx="5511296" cy="55456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just">
              <a:spcBef>
                <a:spcPts val="1000"/>
              </a:spcBef>
              <a:buClr>
                <a:schemeClr val="accent1"/>
              </a:buClr>
              <a:buSzPct val="80000"/>
            </a:pPr>
            <a:endParaRPr lang="en-US" sz="24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1EEEB77C-F384-42E1-B039-068A27DC2A7D}"/>
              </a:ext>
            </a:extLst>
          </p:cNvPr>
          <p:cNvSpPr txBox="1"/>
          <p:nvPr/>
        </p:nvSpPr>
        <p:spPr>
          <a:xfrm>
            <a:off x="6181418" y="1651268"/>
            <a:ext cx="5511295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Создание районной межведомственной комплексной системы социальной помощи  несовершеннолетним беременным и родившим детей, нуждающимся в поддержке государства, обеспечивающей создание условий  для оказания своевременной межведомственной квалифицированной социальной и психологической помощи юным матерям и их семьям, в целях организации их полноценной жизнедеятельности в новом социальном статусе с пролонгированным результатом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6677811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8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xmlns="" id="{E4951899-B99C-47AB-9C7C-16264D7A14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xmlns="" id="{B94D217E-92A1-48B2-B6BF-8B6A35AF9DD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xmlns="" id="{69582FD9-95AB-4339-8A07-BAD420BE10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Rectangle 23">
              <a:extLst>
                <a:ext uri="{FF2B5EF4-FFF2-40B4-BE49-F238E27FC236}">
                  <a16:creationId xmlns:a16="http://schemas.microsoft.com/office/drawing/2014/main" xmlns="" id="{6778DC79-DE09-4F89-81B1-275C542D7FB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" name="Rectangle 25">
              <a:extLst>
                <a:ext uri="{FF2B5EF4-FFF2-40B4-BE49-F238E27FC236}">
                  <a16:creationId xmlns:a16="http://schemas.microsoft.com/office/drawing/2014/main" xmlns="" id="{EAEC370A-1F34-4D8E-B065-81F6F568AA7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Isosceles Triangle 48">
              <a:extLst>
                <a:ext uri="{FF2B5EF4-FFF2-40B4-BE49-F238E27FC236}">
                  <a16:creationId xmlns:a16="http://schemas.microsoft.com/office/drawing/2014/main" xmlns="" id="{A816EDF3-D9EE-488C-AFDC-0223815139E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0" name="Rectangle 27">
              <a:extLst>
                <a:ext uri="{FF2B5EF4-FFF2-40B4-BE49-F238E27FC236}">
                  <a16:creationId xmlns:a16="http://schemas.microsoft.com/office/drawing/2014/main" xmlns="" id="{E8330BD4-97D9-4D24-815A-0E557B04F96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1" name="Rectangle 28">
              <a:extLst>
                <a:ext uri="{FF2B5EF4-FFF2-40B4-BE49-F238E27FC236}">
                  <a16:creationId xmlns:a16="http://schemas.microsoft.com/office/drawing/2014/main" xmlns="" id="{EA8EDE67-BAC0-478C-99D9-BBC5AD53208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2" name="Rectangle 29">
              <a:extLst>
                <a:ext uri="{FF2B5EF4-FFF2-40B4-BE49-F238E27FC236}">
                  <a16:creationId xmlns:a16="http://schemas.microsoft.com/office/drawing/2014/main" xmlns="" id="{33DFB3F3-2523-4F1F-BC2B-B97C172F2C4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3" name="Isosceles Triangle 52">
              <a:extLst>
                <a:ext uri="{FF2B5EF4-FFF2-40B4-BE49-F238E27FC236}">
                  <a16:creationId xmlns:a16="http://schemas.microsoft.com/office/drawing/2014/main" xmlns="" id="{5E5660E4-7443-4FCC-AD43-9D1AE972B5C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4" name="Isosceles Triangle 53">
              <a:extLst>
                <a:ext uri="{FF2B5EF4-FFF2-40B4-BE49-F238E27FC236}">
                  <a16:creationId xmlns:a16="http://schemas.microsoft.com/office/drawing/2014/main" xmlns="" id="{4EDF9C36-B365-4426-85B9-82E0DE187A5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7" name="Picture 6" descr="Рисунки в цветовой бумаге">
            <a:extLst>
              <a:ext uri="{FF2B5EF4-FFF2-40B4-BE49-F238E27FC236}">
                <a16:creationId xmlns:a16="http://schemas.microsoft.com/office/drawing/2014/main" xmlns="" id="{92B8F833-FC76-4C3C-38F5-D96698007A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222" b="7509"/>
          <a:stretch/>
        </p:blipFill>
        <p:spPr>
          <a:xfrm>
            <a:off x="1" y="-18515"/>
            <a:ext cx="12191999" cy="6857990"/>
          </a:xfrm>
          <a:prstGeom prst="rect">
            <a:avLst/>
          </a:prstGeom>
        </p:spPr>
      </p:pic>
      <p:sp>
        <p:nvSpPr>
          <p:cNvPr id="56" name="Isosceles Triangle 55">
            <a:extLst>
              <a:ext uri="{FF2B5EF4-FFF2-40B4-BE49-F238E27FC236}">
                <a16:creationId xmlns:a16="http://schemas.microsoft.com/office/drawing/2014/main" xmlns="" id="{2A4588C6-4069-4731-BFB4-10F1E6D3784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8" name="Parallelogram 57">
            <a:extLst>
              <a:ext uri="{FF2B5EF4-FFF2-40B4-BE49-F238E27FC236}">
                <a16:creationId xmlns:a16="http://schemas.microsoft.com/office/drawing/2014/main" xmlns="" id="{23370524-0FE7-41B4-ABCF-7FB26B6CF1F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624188" y="0"/>
            <a:ext cx="9372600" cy="6858000"/>
          </a:xfrm>
          <a:prstGeom prst="parallelogram">
            <a:avLst>
              <a:gd name="adj" fmla="val 14937"/>
            </a:avLst>
          </a:prstGeom>
          <a:solidFill>
            <a:schemeClr val="bg1">
              <a:alpha val="9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xmlns="" id="{E0A9CA40-1F57-4A6D-ACDA-F720AA468CF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xmlns="" id="{B2A94EDB-B0FE-4678-8E69-0F137AE3BE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Rectangle 23">
            <a:extLst>
              <a:ext uri="{FF2B5EF4-FFF2-40B4-BE49-F238E27FC236}">
                <a16:creationId xmlns:a16="http://schemas.microsoft.com/office/drawing/2014/main" xmlns="" id="{4E93B92B-0DD5-4277-9D69-972ABADC35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81D46D2-3EC0-426B-BF80-7ABF617726B2}"/>
              </a:ext>
            </a:extLst>
          </p:cNvPr>
          <p:cNvSpPr txBox="1"/>
          <p:nvPr/>
        </p:nvSpPr>
        <p:spPr>
          <a:xfrm>
            <a:off x="4181289" y="461633"/>
            <a:ext cx="6487955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600" dirty="0" err="1">
                <a:solidFill>
                  <a:schemeClr val="accent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Задачи</a:t>
            </a:r>
            <a:r>
              <a:rPr lang="en-US" sz="3600" dirty="0">
                <a:solidFill>
                  <a:schemeClr val="accent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практики </a:t>
            </a:r>
          </a:p>
        </p:txBody>
      </p:sp>
      <p:sp>
        <p:nvSpPr>
          <p:cNvPr id="66" name="Rectangle 25">
            <a:extLst>
              <a:ext uri="{FF2B5EF4-FFF2-40B4-BE49-F238E27FC236}">
                <a16:creationId xmlns:a16="http://schemas.microsoft.com/office/drawing/2014/main" xmlns="" id="{7CE87768-354E-4E3F-8202-9F387CF5059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8" name="Isosceles Triangle 67">
            <a:extLst>
              <a:ext uri="{FF2B5EF4-FFF2-40B4-BE49-F238E27FC236}">
                <a16:creationId xmlns:a16="http://schemas.microsoft.com/office/drawing/2014/main" xmlns="" id="{09E5B98F-BD75-4A30-BF72-0A91074702F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2FBDF4D-5D18-479F-B0B4-E4ABAACD3375}"/>
              </a:ext>
            </a:extLst>
          </p:cNvPr>
          <p:cNvSpPr txBox="1"/>
          <p:nvPr/>
        </p:nvSpPr>
        <p:spPr>
          <a:xfrm>
            <a:off x="2528094" y="1179124"/>
            <a:ext cx="7135811" cy="500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indent="-342900" algn="just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инфраструктуры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 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механизмов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социально-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психологической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поддержки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несовершеннолетних беременных и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родивших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endParaRPr lang="en-US" sz="17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безопасной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поддерживающей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социальной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среды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через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организацию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работы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родителями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законными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представителями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ближайшим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окружением</a:t>
            </a:r>
            <a:endParaRPr lang="en-US" sz="17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социально-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психологической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поддержки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несовершеннолетних в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период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беременности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после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рождения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ребёнка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использованием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эффективных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технологий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работы</a:t>
            </a:r>
            <a:endParaRPr lang="en-US" sz="17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эффективных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методов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работы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формированию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положительных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жизненных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ориентиров</a:t>
            </a:r>
            <a:endParaRPr lang="en-US" sz="17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роста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личностного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потенциала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несовершеннолетних беременных и матерей</a:t>
            </a:r>
          </a:p>
          <a:p>
            <a:pPr marL="342900" indent="-342900" algn="just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Информационно-просветительская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работа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повышению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информированности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Городецкого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района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услугах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Службы социально-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психологической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поддержки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несовершеннолетних матерей</a:t>
            </a:r>
          </a:p>
          <a:p>
            <a:pPr marL="342900" indent="-342900" algn="just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профессиональных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компетенций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специалистов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том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числе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разной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ведомственной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принадлежности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участвующих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оказании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социально-психологической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поддержки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несовершеннолетним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беременным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несовершеннолетним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матерям</a:t>
            </a:r>
            <a:endParaRPr lang="en-US" sz="17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Rectangle 27">
            <a:extLst>
              <a:ext uri="{FF2B5EF4-FFF2-40B4-BE49-F238E27FC236}">
                <a16:creationId xmlns:a16="http://schemas.microsoft.com/office/drawing/2014/main" xmlns="" id="{8AAB91E3-41BE-4478-BF23-A24D43E146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2" name="Rectangle 28">
            <a:extLst>
              <a:ext uri="{FF2B5EF4-FFF2-40B4-BE49-F238E27FC236}">
                <a16:creationId xmlns:a16="http://schemas.microsoft.com/office/drawing/2014/main" xmlns="" id="{96DFC7EA-8516-41F1-8ED9-C0A8E1E0862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4" name="Rectangle 29">
            <a:extLst>
              <a:ext uri="{FF2B5EF4-FFF2-40B4-BE49-F238E27FC236}">
                <a16:creationId xmlns:a16="http://schemas.microsoft.com/office/drawing/2014/main" xmlns="" id="{E24E972C-8744-4CFA-B783-41EA3CC3819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6" name="Isosceles Triangle 75">
            <a:extLst>
              <a:ext uri="{FF2B5EF4-FFF2-40B4-BE49-F238E27FC236}">
                <a16:creationId xmlns:a16="http://schemas.microsoft.com/office/drawing/2014/main" xmlns="" id="{C7C88F2E-E233-48BA-B85F-D06BA522B79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49199698"/>
      </p:ext>
    </p:extLst>
  </p:cSld>
  <p:clrMapOvr>
    <a:masterClrMapping/>
  </p:clrMapOvr>
  <p:transition spd="slow" advClick="0" advTm="11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2A83B46E-4B9D-41E7-AEA4-D49D0E7D87A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xmlns="" id="{396A8005-E9F4-4EB9-8920-B40570B4AAB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xmlns="" id="{90635935-0E19-45AE-833C-28B82B087FE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xmlns="" id="{3F51BFFB-86E2-4C0F-A3E6-9EB854CA433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xmlns="" id="{BC377650-A34B-4F5C-9CF6-357C1AE1AAF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xmlns="" id="{8EDFD6E0-0A92-4B6A-8B1C-6DD83E6294E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xmlns="" id="{A1D08E0A-48F2-475F-933A-7D65C5B04F8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xmlns="" id="{43F7D684-BFDD-4685-8195-32F1ABE315C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xmlns="" id="{4A0E8712-3D59-4F13-9FD3-F8889E3C544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xmlns="" id="{D99F7967-C64D-482A-A1B6-896D7EC2274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xmlns="" id="{7CE53433-52BD-4F44-80A5-B57F4B53A9B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xmlns="" id="{A65AC7D1-EAA9-48F5-B509-60A7F50BF70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xmlns="" id="{D6320AF9-619A-4175-865B-5663E1AEF4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xmlns="" id="{063B6EC6-D752-4EE7-908B-F8F19E8C7FE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3953376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xmlns="" id="{EFECD4E8-AD3E-4228-82A2-9461958EA9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2133042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ectangle 23">
            <a:extLst>
              <a:ext uri="{FF2B5EF4-FFF2-40B4-BE49-F238E27FC236}">
                <a16:creationId xmlns:a16="http://schemas.microsoft.com/office/drawing/2014/main" xmlns="" id="{7E018740-5C2B-4A41-AC1A-7E68D1EC195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324631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3" name="Rectangle 25">
            <a:extLst>
              <a:ext uri="{FF2B5EF4-FFF2-40B4-BE49-F238E27FC236}">
                <a16:creationId xmlns:a16="http://schemas.microsoft.com/office/drawing/2014/main" xmlns="" id="{166F75A4-C475-4941-8EE2-B80A06A2C1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746597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5" name="Isosceles Triangle 34">
            <a:extLst>
              <a:ext uri="{FF2B5EF4-FFF2-40B4-BE49-F238E27FC236}">
                <a16:creationId xmlns:a16="http://schemas.microsoft.com/office/drawing/2014/main" xmlns="" id="{A032553A-72E8-4B0D-8405-FF9771C9AF0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75488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7" name="Rectangle 27">
            <a:extLst>
              <a:ext uri="{FF2B5EF4-FFF2-40B4-BE49-F238E27FC236}">
                <a16:creationId xmlns:a16="http://schemas.microsoft.com/office/drawing/2014/main" xmlns="" id="{765800AC-C3B9-498E-87BC-29FAE4C76B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477655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9" name="Isosceles Triangle 38">
            <a:extLst>
              <a:ext uri="{FF2B5EF4-FFF2-40B4-BE49-F238E27FC236}">
                <a16:creationId xmlns:a16="http://schemas.microsoft.com/office/drawing/2014/main" xmlns="" id="{1F9D6ACB-2FF4-49F9-978A-E0D5327FC6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514821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xmlns="" id="{142BFA2A-77A0-4F60-A32A-685681C8488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082154" y="-8467"/>
            <a:ext cx="7109846" cy="6866467"/>
          </a:xfrm>
          <a:custGeom>
            <a:avLst/>
            <a:gdLst>
              <a:gd name="connsiteX0" fmla="*/ 0 w 7109846"/>
              <a:gd name="connsiteY0" fmla="*/ 0 h 6866467"/>
              <a:gd name="connsiteX1" fmla="*/ 1249825 w 7109846"/>
              <a:gd name="connsiteY1" fmla="*/ 0 h 6866467"/>
              <a:gd name="connsiteX2" fmla="*/ 1249825 w 7109846"/>
              <a:gd name="connsiteY2" fmla="*/ 8467 h 6866467"/>
              <a:gd name="connsiteX3" fmla="*/ 7109846 w 7109846"/>
              <a:gd name="connsiteY3" fmla="*/ 8467 h 6866467"/>
              <a:gd name="connsiteX4" fmla="*/ 7109846 w 7109846"/>
              <a:gd name="connsiteY4" fmla="*/ 6866467 h 6866467"/>
              <a:gd name="connsiteX5" fmla="*/ 1249825 w 7109846"/>
              <a:gd name="connsiteY5" fmla="*/ 6866467 h 6866467"/>
              <a:gd name="connsiteX6" fmla="*/ 1109382 w 7109846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09846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7109846" y="8467"/>
                </a:lnTo>
                <a:lnTo>
                  <a:pt x="7109846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B071208-0196-49C6-A09A-6096692CF4C5}"/>
              </a:ext>
            </a:extLst>
          </p:cNvPr>
          <p:cNvSpPr txBox="1"/>
          <p:nvPr/>
        </p:nvSpPr>
        <p:spPr>
          <a:xfrm>
            <a:off x="677334" y="609599"/>
            <a:ext cx="3843375" cy="55456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Ресурсы</a:t>
            </a:r>
            <a:endParaRPr lang="en-US" sz="40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8B2401C-BF70-4BC5-A31F-16F075D3C98B}"/>
              </a:ext>
            </a:extLst>
          </p:cNvPr>
          <p:cNvSpPr txBox="1"/>
          <p:nvPr/>
        </p:nvSpPr>
        <p:spPr>
          <a:xfrm>
            <a:off x="5835516" y="425809"/>
            <a:ext cx="6533597" cy="2038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en-US" sz="2400" b="1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Финансовые</a:t>
            </a:r>
            <a:r>
              <a:rPr lang="en-US" sz="2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</a:t>
            </a:r>
            <a:r>
              <a:rPr lang="en-US" sz="2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ru-RU" sz="2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</a:t>
            </a:r>
            <a:r>
              <a:rPr lang="en-US" sz="2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гранта</a:t>
            </a:r>
            <a:r>
              <a:rPr lang="en-US" sz="2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- 1 419 924 </a:t>
            </a:r>
            <a:r>
              <a:rPr lang="en-US" sz="20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en-US" sz="2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ru-RU" sz="2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собственные</a:t>
            </a:r>
            <a:r>
              <a:rPr lang="en-US" sz="2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20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привлеченные</a:t>
            </a:r>
            <a:r>
              <a:rPr lang="en-US" sz="2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</a:t>
            </a:r>
            <a:r>
              <a:rPr lang="en-US" sz="2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1 252 350 </a:t>
            </a:r>
            <a:r>
              <a:rPr lang="en-US" sz="20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en-US" sz="2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EB81E95-A602-4E4C-8883-587B31BE3E0B}"/>
              </a:ext>
            </a:extLst>
          </p:cNvPr>
          <p:cNvSpPr txBox="1"/>
          <p:nvPr/>
        </p:nvSpPr>
        <p:spPr>
          <a:xfrm>
            <a:off x="5902907" y="2652183"/>
            <a:ext cx="6783693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Кадровые ресурсы:</a:t>
            </a:r>
          </a:p>
          <a:p>
            <a:pPr>
              <a:spcAft>
                <a:spcPts val="600"/>
              </a:spcAf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-специалисты учреждения – 18 человек</a:t>
            </a:r>
          </a:p>
          <a:p>
            <a:pPr>
              <a:spcAft>
                <a:spcPts val="600"/>
              </a:spcAf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-привлеченные специалисты – 12 человек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5BACDED-9566-499C-903D-C9F9F5081A74}"/>
              </a:ext>
            </a:extLst>
          </p:cNvPr>
          <p:cNvSpPr txBox="1"/>
          <p:nvPr/>
        </p:nvSpPr>
        <p:spPr>
          <a:xfrm>
            <a:off x="5976417" y="4479536"/>
            <a:ext cx="5788152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реализации:</a:t>
            </a:r>
          </a:p>
          <a:p>
            <a:pPr>
              <a:spcAft>
                <a:spcPts val="600"/>
              </a:spcAf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сентября 2021 года по настоящее время</a:t>
            </a:r>
          </a:p>
        </p:txBody>
      </p:sp>
    </p:spTree>
    <p:extLst>
      <p:ext uri="{BB962C8B-B14F-4D97-AF65-F5344CB8AC3E}">
        <p14:creationId xmlns:p14="http://schemas.microsoft.com/office/powerpoint/2010/main" val="37272696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7000">
        <p:split orient="vert"/>
      </p:transition>
    </mc:Choice>
    <mc:Fallback xmlns="">
      <p:transition spd="slow" advClick="0" advTm="7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26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921017B-8D4A-48F8-B2D7-11ECE8EDEBAA}"/>
              </a:ext>
            </a:extLst>
          </p:cNvPr>
          <p:cNvSpPr txBox="1"/>
          <p:nvPr/>
        </p:nvSpPr>
        <p:spPr>
          <a:xfrm>
            <a:off x="678130" y="57085"/>
            <a:ext cx="64402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внедрения практики 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EA2E537-8777-487E-91DA-BA10F32A338C}"/>
              </a:ext>
            </a:extLst>
          </p:cNvPr>
          <p:cNvSpPr txBox="1"/>
          <p:nvPr/>
        </p:nvSpPr>
        <p:spPr>
          <a:xfrm>
            <a:off x="478246" y="1112508"/>
            <a:ext cx="61181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лужба социально - психологической поддержки несовершеннолетних матерей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33726FD3-F436-4862-A3D0-56577A5AF255}"/>
              </a:ext>
            </a:extLst>
          </p:cNvPr>
          <p:cNvSpPr txBox="1"/>
          <p:nvPr/>
        </p:nvSpPr>
        <p:spPr>
          <a:xfrm>
            <a:off x="4407637" y="2469581"/>
            <a:ext cx="61181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межведомственная мобильная бригада экстренного реагирования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58B9737D-60D2-467B-9E42-A283DDF35866}"/>
              </a:ext>
            </a:extLst>
          </p:cNvPr>
          <p:cNvSpPr txBox="1"/>
          <p:nvPr/>
        </p:nvSpPr>
        <p:spPr>
          <a:xfrm>
            <a:off x="478246" y="3861269"/>
            <a:ext cx="611816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пункт проката оборудования и предоставления предметов первой необходимости для новорожденного ребенка "Выручайка"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7716CF98-9890-4E9E-9F94-86535DC3256B}"/>
              </a:ext>
            </a:extLst>
          </p:cNvPr>
          <p:cNvSpPr txBox="1"/>
          <p:nvPr/>
        </p:nvSpPr>
        <p:spPr>
          <a:xfrm>
            <a:off x="4059299" y="5612715"/>
            <a:ext cx="611816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многофункционального психологического кабинета психологической помощи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Изображение выглядит как внешний, человек, автомобиль, земля&#10;&#10;Автоматически созданное описание">
            <a:extLst>
              <a:ext uri="{FF2B5EF4-FFF2-40B4-BE49-F238E27FC236}">
                <a16:creationId xmlns:a16="http://schemas.microsoft.com/office/drawing/2014/main" xmlns="" id="{7ECF4A38-BE90-497A-83B6-360F434095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992" t="8527" r="12402" b="13572"/>
          <a:stretch/>
        </p:blipFill>
        <p:spPr>
          <a:xfrm>
            <a:off x="1476077" y="2154620"/>
            <a:ext cx="2171398" cy="1491533"/>
          </a:xfrm>
          <a:prstGeom prst="rect">
            <a:avLst/>
          </a:prstGeom>
        </p:spPr>
      </p:pic>
      <p:pic>
        <p:nvPicPr>
          <p:cNvPr id="16" name="Рисунок 15" descr="Изображение выглядит как внутренний, стена, пол, живой&#10;&#10;Автоматически созданное описание">
            <a:extLst>
              <a:ext uri="{FF2B5EF4-FFF2-40B4-BE49-F238E27FC236}">
                <a16:creationId xmlns:a16="http://schemas.microsoft.com/office/drawing/2014/main" xmlns="" id="{EA8675CA-0812-414D-BB14-8F9F53F515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72" t="10728" r="2413" b="13572"/>
          <a:stretch/>
        </p:blipFill>
        <p:spPr>
          <a:xfrm>
            <a:off x="1476077" y="5255168"/>
            <a:ext cx="2235195" cy="1373210"/>
          </a:xfrm>
          <a:prstGeom prst="rect">
            <a:avLst/>
          </a:prstGeom>
        </p:spPr>
      </p:pic>
      <p:pic>
        <p:nvPicPr>
          <p:cNvPr id="6" name="Рисунок 5" descr="Изображение выглядит как текст, человек, сидит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xmlns="" id="{BE835D83-D633-4ADE-869B-5D2137EB13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2962" y="616995"/>
            <a:ext cx="2237933" cy="1491533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текст, пол, внутренний, человек&#10;&#10;Автоматически созданное описание">
            <a:extLst>
              <a:ext uri="{FF2B5EF4-FFF2-40B4-BE49-F238E27FC236}">
                <a16:creationId xmlns:a16="http://schemas.microsoft.com/office/drawing/2014/main" xmlns="" id="{8E841BA0-A796-43CD-A55B-F4C3E35F29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2962" y="3646153"/>
            <a:ext cx="2237933" cy="149153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E18B988-9285-4DDD-A08E-E673094A86BF}"/>
              </a:ext>
            </a:extLst>
          </p:cNvPr>
          <p:cNvSpPr txBox="1"/>
          <p:nvPr/>
        </p:nvSpPr>
        <p:spPr>
          <a:xfrm>
            <a:off x="1327354" y="641860"/>
            <a:ext cx="61181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сервисов и служб:</a:t>
            </a:r>
          </a:p>
        </p:txBody>
      </p:sp>
    </p:spTree>
    <p:extLst>
      <p:ext uri="{BB962C8B-B14F-4D97-AF65-F5344CB8AC3E}">
        <p14:creationId xmlns:p14="http://schemas.microsoft.com/office/powerpoint/2010/main" val="736458865"/>
      </p:ext>
    </p:extLst>
  </p:cSld>
  <p:clrMapOvr>
    <a:masterClrMapping/>
  </p:clrMapOvr>
  <p:transition spd="slow" advClick="0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000"/>
                            </p:stCondLst>
                            <p:childTnLst>
                              <p:par>
                                <p:cTn id="3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>
            <a:extLst>
              <a:ext uri="{FF2B5EF4-FFF2-40B4-BE49-F238E27FC236}">
                <a16:creationId xmlns:a16="http://schemas.microsoft.com/office/drawing/2014/main" xmlns="" id="{D6280969-F024-466D-A1DB-4F848C51DEF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xmlns="" id="{63FDD802-E6D8-4979-A1B9-BA705AE4DA8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xmlns="" id="{BDE509DD-4B76-45F0-8144-02F1D7E1AE0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Rectangle 23">
              <a:extLst>
                <a:ext uri="{FF2B5EF4-FFF2-40B4-BE49-F238E27FC236}">
                  <a16:creationId xmlns:a16="http://schemas.microsoft.com/office/drawing/2014/main" xmlns="" id="{FEAEFD53-0220-48B1-9EA8-3EAE151E84E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9" name="Rectangle 25">
              <a:extLst>
                <a:ext uri="{FF2B5EF4-FFF2-40B4-BE49-F238E27FC236}">
                  <a16:creationId xmlns:a16="http://schemas.microsoft.com/office/drawing/2014/main" xmlns="" id="{92E7FABD-916D-4FF9-B5F3-44E53AFD39E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99">
              <a:extLst>
                <a:ext uri="{FF2B5EF4-FFF2-40B4-BE49-F238E27FC236}">
                  <a16:creationId xmlns:a16="http://schemas.microsoft.com/office/drawing/2014/main" xmlns="" id="{826F9772-AEFE-4C6D-82B6-1207069B86D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27">
              <a:extLst>
                <a:ext uri="{FF2B5EF4-FFF2-40B4-BE49-F238E27FC236}">
                  <a16:creationId xmlns:a16="http://schemas.microsoft.com/office/drawing/2014/main" xmlns="" id="{ACFBF3A9-B76A-4B4B-B6D7-CA4651F5C9D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2" name="Rectangle 28">
              <a:extLst>
                <a:ext uri="{FF2B5EF4-FFF2-40B4-BE49-F238E27FC236}">
                  <a16:creationId xmlns:a16="http://schemas.microsoft.com/office/drawing/2014/main" xmlns="" id="{BF0FAA0A-B682-4A83-BDD8-BCE0AB41C2B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3" name="Rectangle 29">
              <a:extLst>
                <a:ext uri="{FF2B5EF4-FFF2-40B4-BE49-F238E27FC236}">
                  <a16:creationId xmlns:a16="http://schemas.microsoft.com/office/drawing/2014/main" xmlns="" id="{7874A013-E5E2-4AE1-8E93-029A2B41EB7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" name="Isosceles Triangle 103">
              <a:extLst>
                <a:ext uri="{FF2B5EF4-FFF2-40B4-BE49-F238E27FC236}">
                  <a16:creationId xmlns:a16="http://schemas.microsoft.com/office/drawing/2014/main" xmlns="" id="{4355329E-E608-4F7A-B4EF-8FEF07D7552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5" name="Isosceles Triangle 104">
              <a:extLst>
                <a:ext uri="{FF2B5EF4-FFF2-40B4-BE49-F238E27FC236}">
                  <a16:creationId xmlns:a16="http://schemas.microsoft.com/office/drawing/2014/main" xmlns="" id="{53D9BFDF-B250-44FF-9BD7-C204EFBFC19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107" name="Rectangle 106">
            <a:extLst>
              <a:ext uri="{FF2B5EF4-FFF2-40B4-BE49-F238E27FC236}">
                <a16:creationId xmlns:a16="http://schemas.microsoft.com/office/drawing/2014/main" xmlns="" id="{9F4444CE-BC8D-4D61-B303-4C05614E62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xmlns="" id="{62423CA5-E2E1-4789-B759-9906C1C940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1" name="Isosceles Triangle 110">
            <a:extLst>
              <a:ext uri="{FF2B5EF4-FFF2-40B4-BE49-F238E27FC236}">
                <a16:creationId xmlns:a16="http://schemas.microsoft.com/office/drawing/2014/main" xmlns="" id="{73772B81-181F-48B7-8826-4D9686D15DF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A506B54-D9BA-465D-89D5-C9C86FC144DB}"/>
              </a:ext>
            </a:extLst>
          </p:cNvPr>
          <p:cNvSpPr txBox="1"/>
          <p:nvPr/>
        </p:nvSpPr>
        <p:spPr>
          <a:xfrm>
            <a:off x="204572" y="1036145"/>
            <a:ext cx="4880259" cy="34401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en-US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деятельности Службы социально – психологического сопровождения: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en-US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отработан</a:t>
            </a:r>
            <a:r>
              <a:rPr lang="ru-RU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r>
              <a:rPr lang="en-US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межведомственный подход к оказанию социально-</a:t>
            </a:r>
            <a:r>
              <a:rPr lang="en-US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психологической</a:t>
            </a:r>
            <a:r>
              <a:rPr lang="en-US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помощи</a:t>
            </a:r>
            <a:r>
              <a:rPr lang="en-US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несовершеннолетних и   технология социального сопровождения семей с несовершеннолетними матерями</a:t>
            </a:r>
            <a:r>
              <a:rPr lang="ru-RU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en-US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разработан  и утвержден механизм выявления несовершеннолетних беременных и  матерей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межведомственного </a:t>
            </a:r>
            <a:r>
              <a:rPr lang="en-US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взаимодействия</a:t>
            </a:r>
            <a:r>
              <a:rPr lang="en-US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lang="en-US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осуществлении</a:t>
            </a:r>
            <a:r>
              <a:rPr lang="en-US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социального сопровождения несовершеннолетних матерей </a:t>
            </a:r>
            <a:r>
              <a:rPr lang="en-US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специалистами</a:t>
            </a:r>
            <a:r>
              <a:rPr lang="en-US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различных</a:t>
            </a:r>
            <a:r>
              <a:rPr lang="en-US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</a:t>
            </a:r>
            <a:r>
              <a:rPr lang="en-US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en-US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внедрена технология «работа со случаем».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1978B20D-4A8A-49CD-BA2F-48FEBC133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9897" y="458854"/>
            <a:ext cx="5754334" cy="57687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3" name="Isosceles Triangle 112">
            <a:extLst>
              <a:ext uri="{FF2B5EF4-FFF2-40B4-BE49-F238E27FC236}">
                <a16:creationId xmlns:a16="http://schemas.microsoft.com/office/drawing/2014/main" xmlns="" id="{B2205F6E-03C6-4E92-877C-E2482F6599A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289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7000">
        <p14:glitter pattern="hexagon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человек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xmlns="" id="{8715F173-BB06-4C2D-8597-CD7F825DBC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1316" y="2074316"/>
            <a:ext cx="2032025" cy="2709367"/>
          </a:xfrm>
          <a:prstGeom prst="rect">
            <a:avLst/>
          </a:prstGeom>
        </p:spPr>
      </p:pic>
      <p:pic>
        <p:nvPicPr>
          <p:cNvPr id="7" name="Рисунок 6" descr="Изображение выглядит как внутренний, человек, пол&#10;&#10;Автоматически созданное описание">
            <a:extLst>
              <a:ext uri="{FF2B5EF4-FFF2-40B4-BE49-F238E27FC236}">
                <a16:creationId xmlns:a16="http://schemas.microsoft.com/office/drawing/2014/main" xmlns="" id="{8484714B-5237-43A8-BD20-2DE2B04212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2593" y="1021241"/>
            <a:ext cx="2238978" cy="1679234"/>
          </a:xfrm>
          <a:prstGeom prst="rect">
            <a:avLst/>
          </a:prstGeom>
        </p:spPr>
      </p:pic>
      <p:pic>
        <p:nvPicPr>
          <p:cNvPr id="9" name="Рисунок 8" descr="Изображение выглядит как человек, стол, сидит, стена&#10;&#10;Автоматически созданное описание">
            <a:extLst>
              <a:ext uri="{FF2B5EF4-FFF2-40B4-BE49-F238E27FC236}">
                <a16:creationId xmlns:a16="http://schemas.microsoft.com/office/drawing/2014/main" xmlns="" id="{8248C9ED-2C19-4405-B664-BF86D79539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1017" y="303720"/>
            <a:ext cx="1912624" cy="1435043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текст, внутренний, человек, компьютер&#10;&#10;Автоматически созданное описание">
            <a:extLst>
              <a:ext uri="{FF2B5EF4-FFF2-40B4-BE49-F238E27FC236}">
                <a16:creationId xmlns:a16="http://schemas.microsoft.com/office/drawing/2014/main" xmlns="" id="{E56455E9-E7F3-4C33-B4B7-BFEC6524ED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2593" y="2937936"/>
            <a:ext cx="2475375" cy="2091264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человек&#10;&#10;Автоматически созданное описание">
            <a:extLst>
              <a:ext uri="{FF2B5EF4-FFF2-40B4-BE49-F238E27FC236}">
                <a16:creationId xmlns:a16="http://schemas.microsoft.com/office/drawing/2014/main" xmlns="" id="{C25F5C01-DC98-469F-A0AA-4EBF1FD2B6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41541" y="5140026"/>
            <a:ext cx="2163863" cy="1622898"/>
          </a:xfrm>
          <a:prstGeom prst="rect">
            <a:avLst/>
          </a:prstGeom>
        </p:spPr>
      </p:pic>
      <p:graphicFrame>
        <p:nvGraphicFramePr>
          <p:cNvPr id="16" name="TextBox 2">
            <a:extLst>
              <a:ext uri="{FF2B5EF4-FFF2-40B4-BE49-F238E27FC236}">
                <a16:creationId xmlns:a16="http://schemas.microsoft.com/office/drawing/2014/main" xmlns="" id="{28A3E90F-77BC-EB67-E3C2-6A2950DB3F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38045240"/>
              </p:ext>
            </p:extLst>
          </p:nvPr>
        </p:nvGraphicFramePr>
        <p:xfrm>
          <a:off x="590365" y="1136342"/>
          <a:ext cx="5505635" cy="56265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E5AF4FA-E0A3-4EE6-A10C-A76DCE28B0DA}"/>
              </a:ext>
            </a:extLst>
          </p:cNvPr>
          <p:cNvSpPr txBox="1"/>
          <p:nvPr/>
        </p:nvSpPr>
        <p:spPr>
          <a:xfrm>
            <a:off x="470517" y="396865"/>
            <a:ext cx="6261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реализации практики несовершеннолетние беременные и мамы: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2137373"/>
      </p:ext>
    </p:extLst>
  </p:cSld>
  <p:clrMapOvr>
    <a:masterClrMapping/>
  </p:clrMapOvr>
  <p:transition spd="slow" advClick="0" advTm="9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6" grpId="0">
        <p:bldAsOne/>
      </p:bldGraphic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>
            <a:extLst>
              <a:ext uri="{FF2B5EF4-FFF2-40B4-BE49-F238E27FC236}">
                <a16:creationId xmlns:a16="http://schemas.microsoft.com/office/drawing/2014/main" xmlns="" id="{E4951899-B99C-47AB-9C7C-16264D7A14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xmlns="" id="{B94D217E-92A1-48B2-B6BF-8B6A35AF9DD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xmlns="" id="{69582FD9-95AB-4339-8A07-BAD420BE10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angle 23">
              <a:extLst>
                <a:ext uri="{FF2B5EF4-FFF2-40B4-BE49-F238E27FC236}">
                  <a16:creationId xmlns:a16="http://schemas.microsoft.com/office/drawing/2014/main" xmlns="" id="{6778DC79-DE09-4F89-81B1-275C542D7FB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2" name="Rectangle 25">
              <a:extLst>
                <a:ext uri="{FF2B5EF4-FFF2-40B4-BE49-F238E27FC236}">
                  <a16:creationId xmlns:a16="http://schemas.microsoft.com/office/drawing/2014/main" xmlns="" id="{EAEC370A-1F34-4D8E-B065-81F6F568AA7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3" name="Isosceles Triangle 42">
              <a:extLst>
                <a:ext uri="{FF2B5EF4-FFF2-40B4-BE49-F238E27FC236}">
                  <a16:creationId xmlns:a16="http://schemas.microsoft.com/office/drawing/2014/main" xmlns="" id="{A816EDF3-D9EE-488C-AFDC-0223815139E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4" name="Rectangle 27">
              <a:extLst>
                <a:ext uri="{FF2B5EF4-FFF2-40B4-BE49-F238E27FC236}">
                  <a16:creationId xmlns:a16="http://schemas.microsoft.com/office/drawing/2014/main" xmlns="" id="{E8330BD4-97D9-4D24-815A-0E557B04F96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5" name="Rectangle 28">
              <a:extLst>
                <a:ext uri="{FF2B5EF4-FFF2-40B4-BE49-F238E27FC236}">
                  <a16:creationId xmlns:a16="http://schemas.microsoft.com/office/drawing/2014/main" xmlns="" id="{EA8EDE67-BAC0-478C-99D9-BBC5AD53208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6" name="Rectangle 29">
              <a:extLst>
                <a:ext uri="{FF2B5EF4-FFF2-40B4-BE49-F238E27FC236}">
                  <a16:creationId xmlns:a16="http://schemas.microsoft.com/office/drawing/2014/main" xmlns="" id="{33DFB3F3-2523-4F1F-BC2B-B97C172F2C4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7" name="Isosceles Triangle 46">
              <a:extLst>
                <a:ext uri="{FF2B5EF4-FFF2-40B4-BE49-F238E27FC236}">
                  <a16:creationId xmlns:a16="http://schemas.microsoft.com/office/drawing/2014/main" xmlns="" id="{5E5660E4-7443-4FCC-AD43-9D1AE972B5C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" name="Isosceles Triangle 47">
              <a:extLst>
                <a:ext uri="{FF2B5EF4-FFF2-40B4-BE49-F238E27FC236}">
                  <a16:creationId xmlns:a16="http://schemas.microsoft.com/office/drawing/2014/main" xmlns="" id="{4EDF9C36-B365-4426-85B9-82E0DE187A5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C485B8D0-F502-4C43-840E-DF1D0F8203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151" r="1900" b="-1"/>
          <a:stretch/>
        </p:blipFill>
        <p:spPr>
          <a:xfrm>
            <a:off x="4269854" y="-1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xmlns="" id="{64FA5DFF-7FE6-4855-84E6-DFA78EE978B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xmlns="" id="{2AFD8CBA-54A3-4363-991B-B9C631BBFA7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Rectangle 23">
            <a:extLst>
              <a:ext uri="{FF2B5EF4-FFF2-40B4-BE49-F238E27FC236}">
                <a16:creationId xmlns:a16="http://schemas.microsoft.com/office/drawing/2014/main" xmlns="" id="{3F088236-D655-4F88-B238-E1676235802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6" name="Rectangle 25">
            <a:extLst>
              <a:ext uri="{FF2B5EF4-FFF2-40B4-BE49-F238E27FC236}">
                <a16:creationId xmlns:a16="http://schemas.microsoft.com/office/drawing/2014/main" xmlns="" id="{3DAC0C92-199E-475C-9390-119A9B02727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8" name="Isosceles Triangle 24">
            <a:extLst>
              <a:ext uri="{FF2B5EF4-FFF2-40B4-BE49-F238E27FC236}">
                <a16:creationId xmlns:a16="http://schemas.microsoft.com/office/drawing/2014/main" xmlns="" id="{C4CFB339-0ED8-4FE2-9EF1-6D1375B8499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0" name="Rectangle 27">
            <a:extLst>
              <a:ext uri="{FF2B5EF4-FFF2-40B4-BE49-F238E27FC236}">
                <a16:creationId xmlns:a16="http://schemas.microsoft.com/office/drawing/2014/main" xmlns="" id="{31896C80-2069-4431-9C19-83B91373449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2" name="Rectangle 28">
            <a:extLst>
              <a:ext uri="{FF2B5EF4-FFF2-40B4-BE49-F238E27FC236}">
                <a16:creationId xmlns:a16="http://schemas.microsoft.com/office/drawing/2014/main" xmlns="" id="{BF120A21-0841-4823-B0C4-28AEBCEF9B7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4" name="Rectangle 29">
            <a:extLst>
              <a:ext uri="{FF2B5EF4-FFF2-40B4-BE49-F238E27FC236}">
                <a16:creationId xmlns:a16="http://schemas.microsoft.com/office/drawing/2014/main" xmlns="" id="{DBB05BAE-BBD3-4289-899F-A6851503C6B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6" name="Isosceles Triangle 29">
            <a:extLst>
              <a:ext uri="{FF2B5EF4-FFF2-40B4-BE49-F238E27FC236}">
                <a16:creationId xmlns:a16="http://schemas.microsoft.com/office/drawing/2014/main" xmlns="" id="{9874D11C-36F5-4BBE-A490-019A54E953B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4" name="TextBox 1">
            <a:extLst>
              <a:ext uri="{FF2B5EF4-FFF2-40B4-BE49-F238E27FC236}">
                <a16:creationId xmlns:a16="http://schemas.microsoft.com/office/drawing/2014/main" xmlns="" id="{94B54D86-C652-9D90-27BE-C5D26A493D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67938362"/>
              </p:ext>
            </p:extLst>
          </p:nvPr>
        </p:nvGraphicFramePr>
        <p:xfrm>
          <a:off x="352420" y="1355061"/>
          <a:ext cx="4637755" cy="41394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91314865"/>
      </p:ext>
    </p:extLst>
  </p:cSld>
  <p:clrMapOvr>
    <a:masterClrMapping/>
  </p:clrMapOvr>
  <p:transition spd="slow" advClick="0" advTm="6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B6BC328-04E0-48CE-B980-8034BE51EB8E}"/>
              </a:ext>
            </a:extLst>
          </p:cNvPr>
          <p:cNvSpPr txBox="1"/>
          <p:nvPr/>
        </p:nvSpPr>
        <p:spPr>
          <a:xfrm>
            <a:off x="420624" y="581930"/>
            <a:ext cx="10579608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 способствует решению основных задач национальных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федеральных проектов:</a:t>
            </a:r>
          </a:p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укрепление института семьи, возрождение и сохранение духовно – нравственных традиций семейных отношений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(Конвенция демографической политики Российской Федерации на период до 2025 года, утвержденная Указом Президента РФ от 9 октября 2007 г.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1351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«Об утверждении Конвенции демографической Политики Российской Федерации на период до 2025 года»);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населения, здоровья и благополучия людей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(Указ Президента Российской Федерации от 21.07.2020 г. №474 «О национальных целях развития Российской Федерации на период до 2023 года»);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социальной защиты семей и детей, нуждающихся в особой заботе государства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(Конвенция семейной политики в Российской Федерации на период до 2025 года, утверждённая распоряжением Правительства Российской Федерации от 25.08.2014 года №1618 – р);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типовой модели социально – психологической поддержки несовершеннолетних матерей, включая воспитанниц организаций для детей - сирот и детей, оставшихся без попечения родителей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(п. 31 Плана основных мероприятий, проводимых в рамках Десятилетий детства, на период до 2027 года, утвержденного распоряжением Правительства Российской Федерации от 23 января 2021 г. № 122 – р)</a:t>
            </a:r>
          </a:p>
        </p:txBody>
      </p:sp>
    </p:spTree>
    <p:extLst>
      <p:ext uri="{BB962C8B-B14F-4D97-AF65-F5344CB8AC3E}">
        <p14:creationId xmlns:p14="http://schemas.microsoft.com/office/powerpoint/2010/main" val="3986845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1000">
        <p14:shred/>
      </p:transition>
    </mc:Choice>
    <mc:Fallback xmlns="">
      <p:transition spd="slow" advClick="0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oup 60">
            <a:extLst>
              <a:ext uri="{FF2B5EF4-FFF2-40B4-BE49-F238E27FC236}">
                <a16:creationId xmlns:a16="http://schemas.microsoft.com/office/drawing/2014/main" xmlns="" id="{E4951899-B99C-47AB-9C7C-16264D7A14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xmlns="" id="{B94D217E-92A1-48B2-B6BF-8B6A35AF9DD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xmlns="" id="{69582FD9-95AB-4339-8A07-BAD420BE10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Rectangle 23">
              <a:extLst>
                <a:ext uri="{FF2B5EF4-FFF2-40B4-BE49-F238E27FC236}">
                  <a16:creationId xmlns:a16="http://schemas.microsoft.com/office/drawing/2014/main" xmlns="" id="{6778DC79-DE09-4F89-81B1-275C542D7FB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5" name="Rectangle 25">
              <a:extLst>
                <a:ext uri="{FF2B5EF4-FFF2-40B4-BE49-F238E27FC236}">
                  <a16:creationId xmlns:a16="http://schemas.microsoft.com/office/drawing/2014/main" xmlns="" id="{EAEC370A-1F34-4D8E-B065-81F6F568AA7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6" name="Isosceles Triangle 65">
              <a:extLst>
                <a:ext uri="{FF2B5EF4-FFF2-40B4-BE49-F238E27FC236}">
                  <a16:creationId xmlns:a16="http://schemas.microsoft.com/office/drawing/2014/main" xmlns="" id="{A816EDF3-D9EE-488C-AFDC-0223815139E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7" name="Rectangle 27">
              <a:extLst>
                <a:ext uri="{FF2B5EF4-FFF2-40B4-BE49-F238E27FC236}">
                  <a16:creationId xmlns:a16="http://schemas.microsoft.com/office/drawing/2014/main" xmlns="" id="{E8330BD4-97D9-4D24-815A-0E557B04F96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8" name="Rectangle 28">
              <a:extLst>
                <a:ext uri="{FF2B5EF4-FFF2-40B4-BE49-F238E27FC236}">
                  <a16:creationId xmlns:a16="http://schemas.microsoft.com/office/drawing/2014/main" xmlns="" id="{EA8EDE67-BAC0-478C-99D9-BBC5AD53208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9" name="Rectangle 29">
              <a:extLst>
                <a:ext uri="{FF2B5EF4-FFF2-40B4-BE49-F238E27FC236}">
                  <a16:creationId xmlns:a16="http://schemas.microsoft.com/office/drawing/2014/main" xmlns="" id="{33DFB3F3-2523-4F1F-BC2B-B97C172F2C4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0" name="Isosceles Triangle 69">
              <a:extLst>
                <a:ext uri="{FF2B5EF4-FFF2-40B4-BE49-F238E27FC236}">
                  <a16:creationId xmlns:a16="http://schemas.microsoft.com/office/drawing/2014/main" xmlns="" id="{5E5660E4-7443-4FCC-AD43-9D1AE972B5C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1" name="Isosceles Triangle 70">
              <a:extLst>
                <a:ext uri="{FF2B5EF4-FFF2-40B4-BE49-F238E27FC236}">
                  <a16:creationId xmlns:a16="http://schemas.microsoft.com/office/drawing/2014/main" xmlns="" id="{4EDF9C36-B365-4426-85B9-82E0DE187A5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2DFA201-6D0C-410E-9FCB-E1730FB3EB48}"/>
              </a:ext>
            </a:extLst>
          </p:cNvPr>
          <p:cNvSpPr txBox="1"/>
          <p:nvPr/>
        </p:nvSpPr>
        <p:spPr>
          <a:xfrm>
            <a:off x="5122416" y="1225296"/>
            <a:ext cx="4844544" cy="44408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085" marR="90170" algn="ct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Тиражирование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практики </a:t>
            </a:r>
          </a:p>
          <a:p>
            <a:pPr marL="330835" marR="90170" indent="-285750" algn="just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деятельности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опорной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площадки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внедрению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 распространению практики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30835" marR="90170" indent="-285750" algn="just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специалистов социальных – учреждений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30835" marR="90170" indent="-285750" algn="just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азработк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и распространение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методических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материалов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30835" marR="90170" indent="-285750" algn="just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рансляция опыта на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Всероссийском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форуме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Вместе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ради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!»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30835" marR="90170" indent="-285750" algn="just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распространение информационных материалов в сообществе «Вектор жизни» в социальной сети «</a:t>
            </a:r>
            <a:r>
              <a:rPr 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330835" marR="90170" indent="-285750" algn="just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публикация статей в СМИ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24D1A0DA-8897-466F-BC59-382C5BC841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319" r="17171" b="-2"/>
          <a:stretch/>
        </p:blipFill>
        <p:spPr>
          <a:xfrm>
            <a:off x="-1" y="-8467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73" name="Isosceles Triangle 72">
            <a:extLst>
              <a:ext uri="{FF2B5EF4-FFF2-40B4-BE49-F238E27FC236}">
                <a16:creationId xmlns:a16="http://schemas.microsoft.com/office/drawing/2014/main" xmlns="" id="{3BCB5F6A-9EB0-40B0-9D13-3023E9A205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76401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1000">
        <p:blinds dir="vert"/>
      </p:transition>
    </mc:Choice>
    <mc:Fallback xmlns="">
      <p:transition spd="slow" advClick="0" advTm="11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8619A44-5AE1-49DF-8B9E-C958D17441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99" t="11340" r="1621"/>
          <a:stretch/>
        </p:blipFill>
        <p:spPr>
          <a:xfrm>
            <a:off x="3909206" y="51541"/>
            <a:ext cx="4373588" cy="425740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36FBC4A-19B9-4E47-8F03-9A43D1921D0C}"/>
              </a:ext>
            </a:extLst>
          </p:cNvPr>
          <p:cNvSpPr txBox="1"/>
          <p:nvPr/>
        </p:nvSpPr>
        <p:spPr>
          <a:xfrm>
            <a:off x="1116533" y="4205302"/>
            <a:ext cx="1015383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Никто из нас не застрахован от ошибок. Каждый может оступиться: сделать не подумав, обидеть не поняв… И  порой просто необходимо дать шанс, шанс понять и принять,  ведь иногда именно маленький шанс способен изменить целую ЖИЗНЬ… </a:t>
            </a:r>
          </a:p>
          <a:p>
            <a:pPr algn="ctr"/>
            <a:endParaRPr lang="ru-RU" sz="2400" b="1" i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Объединяем усилия многих  ради новой жизни</a:t>
            </a:r>
          </a:p>
        </p:txBody>
      </p:sp>
    </p:spTree>
    <p:extLst>
      <p:ext uri="{BB962C8B-B14F-4D97-AF65-F5344CB8AC3E}">
        <p14:creationId xmlns:p14="http://schemas.microsoft.com/office/powerpoint/2010/main" val="1143953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1000">
        <p:comb/>
      </p:transition>
    </mc:Choice>
    <mc:Fallback xmlns="">
      <p:transition spd="slow" advClick="0" advTm="1100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Аспект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E38766F-4A4C-4A97-A586-D473DB738966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209D4EA3-187B-4130-8E4D-A4F81F96784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15A3BA9-6D02-4532-AB7C-88A97C6EE2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806</TotalTime>
  <Words>813</Words>
  <Application>Microsoft Office PowerPoint</Application>
  <PresentationFormat>Произвольный</PresentationFormat>
  <Paragraphs>70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Аспект</vt:lpstr>
      <vt:lpstr>Государственное бюджетное учреждение «Центр социальной помощи семьи и детям Городецкого района»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Сутырина Руслана Николаевна</dc:title>
  <dc:creator>Ольга Мичурина</dc:creator>
  <cp:lastModifiedBy>User</cp:lastModifiedBy>
  <cp:revision>11</cp:revision>
  <dcterms:created xsi:type="dcterms:W3CDTF">2022-03-24T12:04:35Z</dcterms:created>
  <dcterms:modified xsi:type="dcterms:W3CDTF">2022-05-11T14:56:51Z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